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04" r:id="rId2"/>
  </p:sldMasterIdLst>
  <p:notesMasterIdLst>
    <p:notesMasterId r:id="rId22"/>
  </p:notesMasterIdLst>
  <p:handoutMasterIdLst>
    <p:handoutMasterId r:id="rId23"/>
  </p:handoutMasterIdLst>
  <p:sldIdLst>
    <p:sldId id="257" r:id="rId3"/>
    <p:sldId id="258" r:id="rId4"/>
    <p:sldId id="272" r:id="rId5"/>
    <p:sldId id="269" r:id="rId6"/>
    <p:sldId id="275" r:id="rId7"/>
    <p:sldId id="274" r:id="rId8"/>
    <p:sldId id="259" r:id="rId9"/>
    <p:sldId id="289" r:id="rId10"/>
    <p:sldId id="277" r:id="rId11"/>
    <p:sldId id="278" r:id="rId12"/>
    <p:sldId id="279" r:id="rId13"/>
    <p:sldId id="280" r:id="rId14"/>
    <p:sldId id="281" r:id="rId15"/>
    <p:sldId id="282" r:id="rId16"/>
    <p:sldId id="284" r:id="rId17"/>
    <p:sldId id="285" r:id="rId18"/>
    <p:sldId id="286" r:id="rId19"/>
    <p:sldId id="287" r:id="rId20"/>
    <p:sldId id="290" r:id="rId21"/>
  </p:sldIdLst>
  <p:sldSz cx="12188825" cy="6858000"/>
  <p:notesSz cx="6858000" cy="9144000"/>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945">
          <p15:clr>
            <a:srgbClr val="A4A3A4"/>
          </p15:clr>
        </p15:guide>
        <p15:guide id="3" orient="horz" pos="3888">
          <p15:clr>
            <a:srgbClr val="A4A3A4"/>
          </p15:clr>
        </p15:guide>
        <p15:guide id="4" orient="horz" pos="192">
          <p15:clr>
            <a:srgbClr val="A4A3A4"/>
          </p15:clr>
        </p15:guide>
        <p15:guide id="5" orient="horz" pos="1072">
          <p15:clr>
            <a:srgbClr val="A4A3A4"/>
          </p15:clr>
        </p15:guide>
        <p15:guide id="6" pos="3839">
          <p15:clr>
            <a:srgbClr val="A4A3A4"/>
          </p15:clr>
        </p15:guide>
        <p15:guide id="7" pos="704">
          <p15:clr>
            <a:srgbClr val="A4A3A4"/>
          </p15:clr>
        </p15:guide>
        <p15:guide id="8" pos="710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10" autoAdjust="0"/>
    <p:restoredTop sz="96182" autoAdjust="0"/>
  </p:normalViewPr>
  <p:slideViewPr>
    <p:cSldViewPr showGuides="1">
      <p:cViewPr varScale="1">
        <p:scale>
          <a:sx n="74" d="100"/>
          <a:sy n="74" d="100"/>
        </p:scale>
        <p:origin x="720" y="60"/>
      </p:cViewPr>
      <p:guideLst>
        <p:guide orient="horz" pos="2160"/>
        <p:guide orient="horz" pos="945"/>
        <p:guide orient="horz" pos="3888"/>
        <p:guide orient="horz" pos="192"/>
        <p:guide orient="horz" pos="1072"/>
        <p:guide pos="3839"/>
        <p:guide pos="704"/>
        <p:guide pos="7102"/>
      </p:guideLst>
    </p:cSldViewPr>
  </p:slideViewPr>
  <p:outlineViewPr>
    <p:cViewPr>
      <p:scale>
        <a:sx n="33" d="100"/>
        <a:sy n="33" d="100"/>
      </p:scale>
      <p:origin x="0" y="-2886"/>
    </p:cViewPr>
  </p:outlineViewPr>
  <p:notesTextViewPr>
    <p:cViewPr>
      <p:scale>
        <a:sx n="3" d="2"/>
        <a:sy n="3" d="2"/>
      </p:scale>
      <p:origin x="0" y="0"/>
    </p:cViewPr>
  </p:notesTextViewPr>
  <p:notesViewPr>
    <p:cSldViewPr>
      <p:cViewPr varScale="1">
        <p:scale>
          <a:sx n="79" d="100"/>
          <a:sy n="79" d="100"/>
        </p:scale>
        <p:origin x="1644"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solidFill>
                <a:schemeClr val="tx2"/>
              </a:solidFill>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973C59C-4E16-4A64-A766-34DB213E11B3}" type="datetimeFigureOut">
              <a:rPr lang="en-US">
                <a:solidFill>
                  <a:schemeClr val="tx2"/>
                </a:solidFill>
              </a:rPr>
              <a:t>1/30/2019</a:t>
            </a:fld>
            <a:endParaRPr>
              <a:solidFill>
                <a:schemeClr val="tx2"/>
              </a:solidFill>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solidFill>
                <a:schemeClr val="tx2"/>
              </a:solidFill>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FD77566-CD65-4859-9FA1-43956DC85B8C}" type="slidenum">
              <a:rPr>
                <a:solidFill>
                  <a:schemeClr val="tx2"/>
                </a:solidFill>
              </a:rPr>
              <a:t>‹#›</a:t>
            </a:fld>
            <a:endParaRPr>
              <a:solidFill>
                <a:schemeClr val="tx2"/>
              </a:solidFill>
            </a:endParaRPr>
          </a:p>
        </p:txBody>
      </p:sp>
    </p:spTree>
    <p:extLst>
      <p:ext uri="{BB962C8B-B14F-4D97-AF65-F5344CB8AC3E}">
        <p14:creationId xmlns:p14="http://schemas.microsoft.com/office/powerpoint/2010/main" val="27087983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solidFill>
                  <a:schemeClr val="tx2"/>
                </a:solidFill>
              </a:defRPr>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solidFill>
                  <a:schemeClr val="tx2"/>
                </a:solidFill>
              </a:defRPr>
            </a:lvl1pPr>
          </a:lstStyle>
          <a:p>
            <a:fld id="{F95CF31C-F757-429C-A789-86504F04C3BE}" type="datetimeFigureOut">
              <a:rPr lang="en-US"/>
              <a:pPr/>
              <a:t>1/30/2019</a:t>
            </a:fld>
            <a:endParaRPr/>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solidFill>
                  <a:schemeClr val="tx2"/>
                </a:solidFill>
              </a:defRPr>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solidFill>
                  <a:schemeClr val="tx2"/>
                </a:solidFill>
              </a:defRPr>
            </a:lvl1pPr>
          </a:lstStyle>
          <a:p>
            <a:fld id="{B8796F01-7154-41E0-B48B-A6921757531A}" type="slidenum">
              <a:rPr/>
              <a:pPr/>
              <a:t>‹#›</a:t>
            </a:fld>
            <a:endParaRPr/>
          </a:p>
        </p:txBody>
      </p:sp>
    </p:spTree>
    <p:extLst>
      <p:ext uri="{BB962C8B-B14F-4D97-AF65-F5344CB8AC3E}">
        <p14:creationId xmlns:p14="http://schemas.microsoft.com/office/powerpoint/2010/main" val="44077566"/>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2"/>
        </a:solidFill>
        <a:latin typeface="+mn-lt"/>
        <a:ea typeface="+mn-ea"/>
        <a:cs typeface="+mn-cs"/>
      </a:defRPr>
    </a:lvl1pPr>
    <a:lvl2pPr marL="609493" algn="l" defTabSz="1218987" rtl="0" eaLnBrk="1" latinLnBrk="0" hangingPunct="1">
      <a:defRPr sz="1600" kern="1200">
        <a:solidFill>
          <a:schemeClr val="tx2"/>
        </a:solidFill>
        <a:latin typeface="+mn-lt"/>
        <a:ea typeface="+mn-ea"/>
        <a:cs typeface="+mn-cs"/>
      </a:defRPr>
    </a:lvl2pPr>
    <a:lvl3pPr marL="1218987" algn="l" defTabSz="1218987" rtl="0" eaLnBrk="1" latinLnBrk="0" hangingPunct="1">
      <a:defRPr sz="1600" kern="1200">
        <a:solidFill>
          <a:schemeClr val="tx2"/>
        </a:solidFill>
        <a:latin typeface="+mn-lt"/>
        <a:ea typeface="+mn-ea"/>
        <a:cs typeface="+mn-cs"/>
      </a:defRPr>
    </a:lvl3pPr>
    <a:lvl4pPr marL="1828480" algn="l" defTabSz="1218987" rtl="0" eaLnBrk="1" latinLnBrk="0" hangingPunct="1">
      <a:defRPr sz="1600" kern="1200">
        <a:solidFill>
          <a:schemeClr val="tx2"/>
        </a:solidFill>
        <a:latin typeface="+mn-lt"/>
        <a:ea typeface="+mn-ea"/>
        <a:cs typeface="+mn-cs"/>
      </a:defRPr>
    </a:lvl4pPr>
    <a:lvl5pPr marL="2437973" algn="l" defTabSz="1218987" rtl="0" eaLnBrk="1" latinLnBrk="0" hangingPunct="1">
      <a:defRPr sz="1600" kern="1200">
        <a:solidFill>
          <a:schemeClr val="tx2"/>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8796F01-7154-41E0-B48B-A6921757531A}" type="slidenum">
              <a:rPr lang="en-US" smtClean="0"/>
              <a:pPr/>
              <a:t>1</a:t>
            </a:fld>
            <a:endParaRPr lang="en-US"/>
          </a:p>
        </p:txBody>
      </p:sp>
    </p:spTree>
    <p:extLst>
      <p:ext uri="{BB962C8B-B14F-4D97-AF65-F5344CB8AC3E}">
        <p14:creationId xmlns:p14="http://schemas.microsoft.com/office/powerpoint/2010/main" val="16077057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8796F01-7154-41E0-B48B-A6921757531A}" type="slidenum">
              <a:rPr lang="en-US" smtClean="0"/>
              <a:pPr/>
              <a:t>2</a:t>
            </a:fld>
            <a:endParaRPr lang="en-US"/>
          </a:p>
        </p:txBody>
      </p:sp>
    </p:spTree>
    <p:extLst>
      <p:ext uri="{BB962C8B-B14F-4D97-AF65-F5344CB8AC3E}">
        <p14:creationId xmlns:p14="http://schemas.microsoft.com/office/powerpoint/2010/main" val="12848047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8796F01-7154-41E0-B48B-A6921757531A}" type="slidenum">
              <a:rPr lang="en-US" smtClean="0"/>
              <a:pPr/>
              <a:t>3</a:t>
            </a:fld>
            <a:endParaRPr lang="en-US"/>
          </a:p>
        </p:txBody>
      </p:sp>
    </p:spTree>
    <p:extLst>
      <p:ext uri="{BB962C8B-B14F-4D97-AF65-F5344CB8AC3E}">
        <p14:creationId xmlns:p14="http://schemas.microsoft.com/office/powerpoint/2010/main" val="35670059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8796F01-7154-41E0-B48B-A6921757531A}" type="slidenum">
              <a:rPr lang="en-US" smtClean="0"/>
              <a:pPr/>
              <a:t>4</a:t>
            </a:fld>
            <a:endParaRPr lang="en-US"/>
          </a:p>
        </p:txBody>
      </p:sp>
    </p:spTree>
    <p:extLst>
      <p:ext uri="{BB962C8B-B14F-4D97-AF65-F5344CB8AC3E}">
        <p14:creationId xmlns:p14="http://schemas.microsoft.com/office/powerpoint/2010/main" val="18757806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8796F01-7154-41E0-B48B-A6921757531A}" type="slidenum">
              <a:rPr lang="en-US" smtClean="0"/>
              <a:pPr/>
              <a:t>5</a:t>
            </a:fld>
            <a:endParaRPr lang="en-US"/>
          </a:p>
        </p:txBody>
      </p:sp>
    </p:spTree>
    <p:extLst>
      <p:ext uri="{BB962C8B-B14F-4D97-AF65-F5344CB8AC3E}">
        <p14:creationId xmlns:p14="http://schemas.microsoft.com/office/powerpoint/2010/main" val="6418059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8796F01-7154-41E0-B48B-A6921757531A}" type="slidenum">
              <a:rPr lang="en-US" smtClean="0"/>
              <a:pPr/>
              <a:t>6</a:t>
            </a:fld>
            <a:endParaRPr lang="en-US"/>
          </a:p>
        </p:txBody>
      </p:sp>
    </p:spTree>
    <p:extLst>
      <p:ext uri="{BB962C8B-B14F-4D97-AF65-F5344CB8AC3E}">
        <p14:creationId xmlns:p14="http://schemas.microsoft.com/office/powerpoint/2010/main" val="17602842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3603" y="1122363"/>
            <a:ext cx="9141619" cy="2387600"/>
          </a:xfrm>
        </p:spPr>
        <p:txBody>
          <a:bodyPr anchor="b"/>
          <a:lstStyle>
            <a:lvl1pPr algn="ctr">
              <a:defRPr sz="5998"/>
            </a:lvl1pPr>
          </a:lstStyle>
          <a:p>
            <a:r>
              <a:rPr lang="en-US" smtClean="0"/>
              <a:t>Click to edit Master title style</a:t>
            </a:r>
            <a:endParaRPr lang="en-US"/>
          </a:p>
        </p:txBody>
      </p:sp>
      <p:sp>
        <p:nvSpPr>
          <p:cNvPr id="3" name="Subtitle 2"/>
          <p:cNvSpPr>
            <a:spLocks noGrp="1"/>
          </p:cNvSpPr>
          <p:nvPr>
            <p:ph type="subTitle" idx="1"/>
          </p:nvPr>
        </p:nvSpPr>
        <p:spPr>
          <a:xfrm>
            <a:off x="1523603" y="3602038"/>
            <a:ext cx="9141619" cy="1655762"/>
          </a:xfrm>
        </p:spPr>
        <p:txBody>
          <a:bodyPr/>
          <a:lstStyle>
            <a:lvl1pPr marL="0" indent="0" algn="ctr">
              <a:buNone/>
              <a:defRPr sz="2399"/>
            </a:lvl1pPr>
            <a:lvl2pPr marL="457063" indent="0" algn="ctr">
              <a:buNone/>
              <a:defRPr sz="1999"/>
            </a:lvl2pPr>
            <a:lvl3pPr marL="914126" indent="0" algn="ctr">
              <a:buNone/>
              <a:defRPr sz="1799"/>
            </a:lvl3pPr>
            <a:lvl4pPr marL="1371189" indent="0" algn="ctr">
              <a:buNone/>
              <a:defRPr sz="1600"/>
            </a:lvl4pPr>
            <a:lvl5pPr marL="1828251" indent="0" algn="ctr">
              <a:buNone/>
              <a:defRPr sz="1600"/>
            </a:lvl5pPr>
            <a:lvl6pPr marL="2285314" indent="0" algn="ctr">
              <a:buNone/>
              <a:defRPr sz="1600"/>
            </a:lvl6pPr>
            <a:lvl7pPr marL="2742377" indent="0" algn="ctr">
              <a:buNone/>
              <a:defRPr sz="1600"/>
            </a:lvl7pPr>
            <a:lvl8pPr marL="3199440" indent="0" algn="ctr">
              <a:buNone/>
              <a:defRPr sz="1600"/>
            </a:lvl8pPr>
            <a:lvl9pPr marL="3656503"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706A09E-12D5-4B1D-B8BB-C300B1DDD423}" type="datetime1">
              <a:rPr lang="en-US" smtClean="0"/>
              <a:t>1/30/2019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37DED6-D4C7-42EE-AB49-D2E39E64FDE4}" type="slidenum">
              <a:rPr lang="en-US" smtClean="0"/>
              <a:pPr/>
              <a:t>‹#›</a:t>
            </a:fld>
            <a:endParaRPr lang="en-US"/>
          </a:p>
        </p:txBody>
      </p:sp>
    </p:spTree>
    <p:extLst>
      <p:ext uri="{BB962C8B-B14F-4D97-AF65-F5344CB8AC3E}">
        <p14:creationId xmlns:p14="http://schemas.microsoft.com/office/powerpoint/2010/main" val="9083655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1CA53D-4C84-40AA-983E-A1E818A7FEFC}" type="datetime1">
              <a:rPr lang="en-US" smtClean="0"/>
              <a:t>1/30/2019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1C5AD9-787D-40FA-8A4D-16A055B9AF81}" type="slidenum">
              <a:rPr lang="en-US" smtClean="0"/>
              <a:t>‹#›</a:t>
            </a:fld>
            <a:endParaRPr lang="en-US"/>
          </a:p>
        </p:txBody>
      </p:sp>
    </p:spTree>
    <p:extLst>
      <p:ext uri="{BB962C8B-B14F-4D97-AF65-F5344CB8AC3E}">
        <p14:creationId xmlns:p14="http://schemas.microsoft.com/office/powerpoint/2010/main" val="6186066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2628" y="365125"/>
            <a:ext cx="262821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7982" y="365125"/>
            <a:ext cx="7732286"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E2FCEE-AE66-4EAB-9C04-97F8A56A6354}" type="datetime1">
              <a:rPr lang="en-US" smtClean="0"/>
              <a:t>1/30/2019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1C5AD9-787D-40FA-8A4D-16A055B9AF81}" type="slidenum">
              <a:rPr lang="en-US" smtClean="0"/>
              <a:t>‹#›</a:t>
            </a:fld>
            <a:endParaRPr lang="en-US"/>
          </a:p>
        </p:txBody>
      </p:sp>
    </p:spTree>
    <p:extLst>
      <p:ext uri="{BB962C8B-B14F-4D97-AF65-F5344CB8AC3E}">
        <p14:creationId xmlns:p14="http://schemas.microsoft.com/office/powerpoint/2010/main" val="20867416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A9377B-053C-438C-8A98-92C419A6701C}" type="datetime1">
              <a:rPr lang="en-US" smtClean="0"/>
              <a:t>1/30/2019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60BA0E-20D0-4E7C-B286-26C960A6788F}" type="slidenum">
              <a:rPr lang="en-US" smtClean="0"/>
              <a:t>‹#›</a:t>
            </a:fld>
            <a:endParaRPr lang="en-US"/>
          </a:p>
        </p:txBody>
      </p:sp>
    </p:spTree>
    <p:extLst>
      <p:ext uri="{BB962C8B-B14F-4D97-AF65-F5344CB8AC3E}">
        <p14:creationId xmlns:p14="http://schemas.microsoft.com/office/powerpoint/2010/main" val="38032466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633" y="1709739"/>
            <a:ext cx="10512862" cy="2852737"/>
          </a:xfrm>
        </p:spPr>
        <p:txBody>
          <a:bodyPr anchor="b"/>
          <a:lstStyle>
            <a:lvl1pPr>
              <a:defRPr sz="5998"/>
            </a:lvl1pPr>
          </a:lstStyle>
          <a:p>
            <a:r>
              <a:rPr lang="en-US" smtClean="0"/>
              <a:t>Click to edit Master title style</a:t>
            </a:r>
            <a:endParaRPr lang="en-US"/>
          </a:p>
        </p:txBody>
      </p:sp>
      <p:sp>
        <p:nvSpPr>
          <p:cNvPr id="3" name="Text Placeholder 2"/>
          <p:cNvSpPr>
            <a:spLocks noGrp="1"/>
          </p:cNvSpPr>
          <p:nvPr>
            <p:ph type="body" idx="1"/>
          </p:nvPr>
        </p:nvSpPr>
        <p:spPr>
          <a:xfrm>
            <a:off x="831633" y="4589464"/>
            <a:ext cx="10512862" cy="1500187"/>
          </a:xfrm>
        </p:spPr>
        <p:txBody>
          <a:bodyPr/>
          <a:lstStyle>
            <a:lvl1pPr marL="0" indent="0">
              <a:buNone/>
              <a:defRPr sz="2399">
                <a:solidFill>
                  <a:schemeClr val="tx1">
                    <a:tint val="75000"/>
                  </a:schemeClr>
                </a:solidFill>
              </a:defRPr>
            </a:lvl1pPr>
            <a:lvl2pPr marL="457063" indent="0">
              <a:buNone/>
              <a:defRPr sz="1999">
                <a:solidFill>
                  <a:schemeClr val="tx1">
                    <a:tint val="75000"/>
                  </a:schemeClr>
                </a:solidFill>
              </a:defRPr>
            </a:lvl2pPr>
            <a:lvl3pPr marL="914126" indent="0">
              <a:buNone/>
              <a:defRPr sz="1799">
                <a:solidFill>
                  <a:schemeClr val="tx1">
                    <a:tint val="75000"/>
                  </a:schemeClr>
                </a:solidFill>
              </a:defRPr>
            </a:lvl3pPr>
            <a:lvl4pPr marL="1371189" indent="0">
              <a:buNone/>
              <a:defRPr sz="1600">
                <a:solidFill>
                  <a:schemeClr val="tx1">
                    <a:tint val="75000"/>
                  </a:schemeClr>
                </a:solidFill>
              </a:defRPr>
            </a:lvl4pPr>
            <a:lvl5pPr marL="1828251" indent="0">
              <a:buNone/>
              <a:defRPr sz="1600">
                <a:solidFill>
                  <a:schemeClr val="tx1">
                    <a:tint val="75000"/>
                  </a:schemeClr>
                </a:solidFill>
              </a:defRPr>
            </a:lvl5pPr>
            <a:lvl6pPr marL="2285314" indent="0">
              <a:buNone/>
              <a:defRPr sz="1600">
                <a:solidFill>
                  <a:schemeClr val="tx1">
                    <a:tint val="75000"/>
                  </a:schemeClr>
                </a:solidFill>
              </a:defRPr>
            </a:lvl6pPr>
            <a:lvl7pPr marL="2742377" indent="0">
              <a:buNone/>
              <a:defRPr sz="1600">
                <a:solidFill>
                  <a:schemeClr val="tx1">
                    <a:tint val="75000"/>
                  </a:schemeClr>
                </a:solidFill>
              </a:defRPr>
            </a:lvl7pPr>
            <a:lvl8pPr marL="3199440" indent="0">
              <a:buNone/>
              <a:defRPr sz="1600">
                <a:solidFill>
                  <a:schemeClr val="tx1">
                    <a:tint val="75000"/>
                  </a:schemeClr>
                </a:solidFill>
              </a:defRPr>
            </a:lvl8pPr>
            <a:lvl9pPr marL="3656503"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7CEF46-0123-4A75-9835-49DC49D53DE2}" type="datetime1">
              <a:rPr lang="en-US" smtClean="0"/>
              <a:t>1/30/2019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37DED6-D4C7-42EE-AB49-D2E39E64FDE4}" type="slidenum">
              <a:rPr lang="en-US" smtClean="0"/>
              <a:pPr/>
              <a:t>‹#›</a:t>
            </a:fld>
            <a:endParaRPr lang="en-US"/>
          </a:p>
        </p:txBody>
      </p:sp>
    </p:spTree>
    <p:extLst>
      <p:ext uri="{BB962C8B-B14F-4D97-AF65-F5344CB8AC3E}">
        <p14:creationId xmlns:p14="http://schemas.microsoft.com/office/powerpoint/2010/main" val="1551618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7982" y="1825625"/>
            <a:ext cx="5180251"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0592" y="1825625"/>
            <a:ext cx="5180251"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2A6378D-18AE-47D1-B10A-42F623B40082}" type="datetime1">
              <a:rPr lang="en-US" smtClean="0"/>
              <a:t>1/30/2019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37DED6-D4C7-42EE-AB49-D2E39E64FDE4}" type="slidenum">
              <a:rPr lang="en-US" smtClean="0"/>
              <a:t>‹#›</a:t>
            </a:fld>
            <a:endParaRPr lang="en-US"/>
          </a:p>
        </p:txBody>
      </p:sp>
    </p:spTree>
    <p:extLst>
      <p:ext uri="{BB962C8B-B14F-4D97-AF65-F5344CB8AC3E}">
        <p14:creationId xmlns:p14="http://schemas.microsoft.com/office/powerpoint/2010/main" val="29078927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569" y="365126"/>
            <a:ext cx="10512862"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570" y="1681163"/>
            <a:ext cx="5156444" cy="823912"/>
          </a:xfrm>
        </p:spPr>
        <p:txBody>
          <a:bodyPr anchor="b"/>
          <a:lstStyle>
            <a:lvl1pPr marL="0" indent="0">
              <a:buNone/>
              <a:defRPr sz="2399" b="1"/>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570" y="2505075"/>
            <a:ext cx="5156444"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0593" y="1681163"/>
            <a:ext cx="5181838" cy="823912"/>
          </a:xfrm>
        </p:spPr>
        <p:txBody>
          <a:bodyPr anchor="b"/>
          <a:lstStyle>
            <a:lvl1pPr marL="0" indent="0">
              <a:buNone/>
              <a:defRPr sz="2399" b="1"/>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0593" y="2505075"/>
            <a:ext cx="518183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21F6AE8-D704-41F6-B16A-5547B5672AC1}" type="datetime1">
              <a:rPr lang="en-US" smtClean="0"/>
              <a:t>1/30/2019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37DED6-D4C7-42EE-AB49-D2E39E64FDE4}" type="slidenum">
              <a:rPr lang="en-US" smtClean="0"/>
              <a:t>‹#›</a:t>
            </a:fld>
            <a:endParaRPr lang="en-US"/>
          </a:p>
        </p:txBody>
      </p:sp>
    </p:spTree>
    <p:extLst>
      <p:ext uri="{BB962C8B-B14F-4D97-AF65-F5344CB8AC3E}">
        <p14:creationId xmlns:p14="http://schemas.microsoft.com/office/powerpoint/2010/main" val="32153829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8AB9538-6F63-4C0B-916D-ED3F4E0A1B28}" type="datetime1">
              <a:rPr lang="en-US" smtClean="0"/>
              <a:t>1/30/2019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37DED6-D4C7-42EE-AB49-D2E39E64FDE4}" type="slidenum">
              <a:rPr lang="en-US" smtClean="0"/>
              <a:t>‹#›</a:t>
            </a:fld>
            <a:endParaRPr lang="en-US"/>
          </a:p>
        </p:txBody>
      </p:sp>
    </p:spTree>
    <p:extLst>
      <p:ext uri="{BB962C8B-B14F-4D97-AF65-F5344CB8AC3E}">
        <p14:creationId xmlns:p14="http://schemas.microsoft.com/office/powerpoint/2010/main" val="6081696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8F15BF-7116-4A9E-8022-5A2DC937F971}" type="datetime1">
              <a:rPr lang="en-US" smtClean="0"/>
              <a:t>1/30/2019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37DED6-D4C7-42EE-AB49-D2E39E64FDE4}" type="slidenum">
              <a:rPr lang="en-US" smtClean="0"/>
              <a:t>‹#›</a:t>
            </a:fld>
            <a:endParaRPr lang="en-US"/>
          </a:p>
        </p:txBody>
      </p:sp>
    </p:spTree>
    <p:extLst>
      <p:ext uri="{BB962C8B-B14F-4D97-AF65-F5344CB8AC3E}">
        <p14:creationId xmlns:p14="http://schemas.microsoft.com/office/powerpoint/2010/main" val="7551114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570" y="457200"/>
            <a:ext cx="3931213" cy="1600200"/>
          </a:xfrm>
        </p:spPr>
        <p:txBody>
          <a:bodyPr anchor="b"/>
          <a:lstStyle>
            <a:lvl1pPr>
              <a:defRPr sz="3199"/>
            </a:lvl1pPr>
          </a:lstStyle>
          <a:p>
            <a:r>
              <a:rPr lang="en-US" smtClean="0"/>
              <a:t>Click to edit Master title style</a:t>
            </a:r>
            <a:endParaRPr lang="en-US"/>
          </a:p>
        </p:txBody>
      </p:sp>
      <p:sp>
        <p:nvSpPr>
          <p:cNvPr id="3" name="Content Placeholder 2"/>
          <p:cNvSpPr>
            <a:spLocks noGrp="1"/>
          </p:cNvSpPr>
          <p:nvPr>
            <p:ph idx="1"/>
          </p:nvPr>
        </p:nvSpPr>
        <p:spPr>
          <a:xfrm>
            <a:off x="5181838" y="987426"/>
            <a:ext cx="6170593" cy="4873625"/>
          </a:xfrm>
        </p:spPr>
        <p:txBody>
          <a:bodyPr/>
          <a:lstStyle>
            <a:lvl1pPr>
              <a:defRPr sz="3199"/>
            </a:lvl1pPr>
            <a:lvl2pPr>
              <a:defRPr sz="2799"/>
            </a:lvl2pPr>
            <a:lvl3pPr>
              <a:defRPr sz="2399"/>
            </a:lvl3pPr>
            <a:lvl4pPr>
              <a:defRPr sz="1999"/>
            </a:lvl4pPr>
            <a:lvl5pPr>
              <a:defRPr sz="1999"/>
            </a:lvl5pPr>
            <a:lvl6pPr>
              <a:defRPr sz="1999"/>
            </a:lvl6pPr>
            <a:lvl7pPr>
              <a:defRPr sz="1999"/>
            </a:lvl7pPr>
            <a:lvl8pPr>
              <a:defRPr sz="1999"/>
            </a:lvl8pPr>
            <a:lvl9pPr>
              <a:defRPr sz="1999"/>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570" y="2057400"/>
            <a:ext cx="3931213" cy="3811588"/>
          </a:xfrm>
        </p:spPr>
        <p:txBody>
          <a:bodyPr/>
          <a:lstStyle>
            <a:lvl1pPr marL="0" indent="0">
              <a:buNone/>
              <a:defRPr sz="16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B8DC91-5A3B-40CE-8C1D-279A8EF6E008}" type="datetime1">
              <a:rPr lang="en-US" smtClean="0"/>
              <a:t>1/30/2019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FBB78A-01B4-41F2-96B0-677A4A282832}" type="slidenum">
              <a:rPr lang="en-US" smtClean="0"/>
              <a:t>‹#›</a:t>
            </a:fld>
            <a:endParaRPr lang="en-US"/>
          </a:p>
        </p:txBody>
      </p:sp>
    </p:spTree>
    <p:extLst>
      <p:ext uri="{BB962C8B-B14F-4D97-AF65-F5344CB8AC3E}">
        <p14:creationId xmlns:p14="http://schemas.microsoft.com/office/powerpoint/2010/main" val="13058328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570" y="457200"/>
            <a:ext cx="3931213" cy="1600200"/>
          </a:xfrm>
        </p:spPr>
        <p:txBody>
          <a:bodyPr anchor="b"/>
          <a:lstStyle>
            <a:lvl1pPr>
              <a:defRPr sz="3199"/>
            </a:lvl1pPr>
          </a:lstStyle>
          <a:p>
            <a:r>
              <a:rPr lang="en-US" smtClean="0"/>
              <a:t>Click to edit Master title style</a:t>
            </a:r>
            <a:endParaRPr lang="en-US"/>
          </a:p>
        </p:txBody>
      </p:sp>
      <p:sp>
        <p:nvSpPr>
          <p:cNvPr id="3" name="Picture Placeholder 2"/>
          <p:cNvSpPr>
            <a:spLocks noGrp="1"/>
          </p:cNvSpPr>
          <p:nvPr>
            <p:ph type="pic" idx="1"/>
          </p:nvPr>
        </p:nvSpPr>
        <p:spPr>
          <a:xfrm>
            <a:off x="5181838" y="987426"/>
            <a:ext cx="6170593" cy="4873625"/>
          </a:xfrm>
        </p:spPr>
        <p:txBody>
          <a:bodyPr/>
          <a:lstStyle>
            <a:lvl1pPr marL="0" indent="0">
              <a:buNone/>
              <a:defRPr sz="3199"/>
            </a:lvl1pPr>
            <a:lvl2pPr marL="457063" indent="0">
              <a:buNone/>
              <a:defRPr sz="2799"/>
            </a:lvl2pPr>
            <a:lvl3pPr marL="914126" indent="0">
              <a:buNone/>
              <a:defRPr sz="2399"/>
            </a:lvl3pPr>
            <a:lvl4pPr marL="1371189" indent="0">
              <a:buNone/>
              <a:defRPr sz="1999"/>
            </a:lvl4pPr>
            <a:lvl5pPr marL="1828251" indent="0">
              <a:buNone/>
              <a:defRPr sz="1999"/>
            </a:lvl5pPr>
            <a:lvl6pPr marL="2285314" indent="0">
              <a:buNone/>
              <a:defRPr sz="1999"/>
            </a:lvl6pPr>
            <a:lvl7pPr marL="2742377" indent="0">
              <a:buNone/>
              <a:defRPr sz="1999"/>
            </a:lvl7pPr>
            <a:lvl8pPr marL="3199440" indent="0">
              <a:buNone/>
              <a:defRPr sz="1999"/>
            </a:lvl8pPr>
            <a:lvl9pPr marL="3656503" indent="0">
              <a:buNone/>
              <a:defRPr sz="1999"/>
            </a:lvl9pPr>
          </a:lstStyle>
          <a:p>
            <a:endParaRPr lang="en-US"/>
          </a:p>
        </p:txBody>
      </p:sp>
      <p:sp>
        <p:nvSpPr>
          <p:cNvPr id="4" name="Text Placeholder 3"/>
          <p:cNvSpPr>
            <a:spLocks noGrp="1"/>
          </p:cNvSpPr>
          <p:nvPr>
            <p:ph type="body" sz="half" idx="2"/>
          </p:nvPr>
        </p:nvSpPr>
        <p:spPr>
          <a:xfrm>
            <a:off x="839570" y="2057400"/>
            <a:ext cx="3931213" cy="3811588"/>
          </a:xfrm>
        </p:spPr>
        <p:txBody>
          <a:bodyPr/>
          <a:lstStyle>
            <a:lvl1pPr marL="0" indent="0">
              <a:buNone/>
              <a:defRPr sz="16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B7C20A-B94A-4E20-B4B2-88A7825AE904}" type="datetime1">
              <a:rPr lang="en-US" smtClean="0"/>
              <a:t>1/30/2019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FBB78A-01B4-41F2-96B0-677A4A282832}" type="slidenum">
              <a:rPr lang="en-US" smtClean="0"/>
              <a:t>‹#›</a:t>
            </a:fld>
            <a:endParaRPr lang="en-US"/>
          </a:p>
        </p:txBody>
      </p:sp>
    </p:spTree>
    <p:extLst>
      <p:ext uri="{BB962C8B-B14F-4D97-AF65-F5344CB8AC3E}">
        <p14:creationId xmlns:p14="http://schemas.microsoft.com/office/powerpoint/2010/main" val="5067571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7982" y="365126"/>
            <a:ext cx="10512862"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7982" y="1825625"/>
            <a:ext cx="10512862"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7982" y="6356351"/>
            <a:ext cx="2742486"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9468AF-EFCF-4AAD-ACF4-3BA83EC4AF4E}" type="datetime1">
              <a:rPr lang="en-US" smtClean="0"/>
              <a:t>1/30/2019</a:t>
            </a:fld>
            <a:endParaRPr lang="en-US"/>
          </a:p>
        </p:txBody>
      </p:sp>
      <p:sp>
        <p:nvSpPr>
          <p:cNvPr id="5" name="Footer Placeholder 4"/>
          <p:cNvSpPr>
            <a:spLocks noGrp="1"/>
          </p:cNvSpPr>
          <p:nvPr>
            <p:ph type="ftr" sz="quarter" idx="3"/>
          </p:nvPr>
        </p:nvSpPr>
        <p:spPr>
          <a:xfrm>
            <a:off x="4037549" y="6356351"/>
            <a:ext cx="4113728"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08357" y="6356351"/>
            <a:ext cx="274248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37DED6-D4C7-42EE-AB49-D2E39E64FDE4}" type="slidenum">
              <a:rPr lang="en-US" smtClean="0"/>
              <a:pPr/>
              <a:t>‹#›</a:t>
            </a:fld>
            <a:endParaRPr lang="en-US"/>
          </a:p>
        </p:txBody>
      </p:sp>
    </p:spTree>
    <p:extLst>
      <p:ext uri="{BB962C8B-B14F-4D97-AF65-F5344CB8AC3E}">
        <p14:creationId xmlns:p14="http://schemas.microsoft.com/office/powerpoint/2010/main" val="3931083315"/>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ftr="0" dt="0"/>
  <p:txStyles>
    <p:titleStyle>
      <a:lvl1pPr algn="l" defTabSz="914126" rtl="0" eaLnBrk="1" latinLnBrk="0" hangingPunct="1">
        <a:lnSpc>
          <a:spcPct val="90000"/>
        </a:lnSpc>
        <a:spcBef>
          <a:spcPct val="0"/>
        </a:spcBef>
        <a:buNone/>
        <a:defRPr sz="4399" kern="1200">
          <a:solidFill>
            <a:schemeClr val="tx1"/>
          </a:solidFill>
          <a:latin typeface="+mj-lt"/>
          <a:ea typeface="+mj-ea"/>
          <a:cs typeface="+mj-cs"/>
        </a:defRPr>
      </a:lvl1pPr>
    </p:titleStyle>
    <p:bodyStyle>
      <a:lvl1pPr marL="228531" indent="-228531" algn="l" defTabSz="914126" rtl="0" eaLnBrk="1" latinLnBrk="0" hangingPunct="1">
        <a:lnSpc>
          <a:spcPct val="90000"/>
        </a:lnSpc>
        <a:spcBef>
          <a:spcPts val="1000"/>
        </a:spcBef>
        <a:buFont typeface="Arial" panose="020B0604020202020204" pitchFamily="34" charset="0"/>
        <a:buChar char="•"/>
        <a:defRPr sz="2799" kern="1200">
          <a:solidFill>
            <a:schemeClr val="tx1"/>
          </a:solidFill>
          <a:latin typeface="+mn-lt"/>
          <a:ea typeface="+mn-ea"/>
          <a:cs typeface="+mn-cs"/>
        </a:defRPr>
      </a:lvl1pPr>
      <a:lvl2pPr marL="685594" indent="-228531" algn="l" defTabSz="914126" rtl="0" eaLnBrk="1" latinLnBrk="0" hangingPunct="1">
        <a:lnSpc>
          <a:spcPct val="90000"/>
        </a:lnSpc>
        <a:spcBef>
          <a:spcPts val="500"/>
        </a:spcBef>
        <a:buFont typeface="Arial" panose="020B0604020202020204" pitchFamily="34" charset="0"/>
        <a:buChar char="•"/>
        <a:defRPr sz="2399" kern="1200">
          <a:solidFill>
            <a:schemeClr val="tx1"/>
          </a:solidFill>
          <a:latin typeface="+mn-lt"/>
          <a:ea typeface="+mn-ea"/>
          <a:cs typeface="+mn-cs"/>
        </a:defRPr>
      </a:lvl2pPr>
      <a:lvl3pPr marL="1142657" indent="-228531" algn="l" defTabSz="914126" rtl="0" eaLnBrk="1" latinLnBrk="0" hangingPunct="1">
        <a:lnSpc>
          <a:spcPct val="90000"/>
        </a:lnSpc>
        <a:spcBef>
          <a:spcPts val="500"/>
        </a:spcBef>
        <a:buFont typeface="Arial" panose="020B0604020202020204" pitchFamily="34" charset="0"/>
        <a:buChar char="•"/>
        <a:defRPr sz="1999" kern="1200">
          <a:solidFill>
            <a:schemeClr val="tx1"/>
          </a:solidFill>
          <a:latin typeface="+mn-lt"/>
          <a:ea typeface="+mn-ea"/>
          <a:cs typeface="+mn-cs"/>
        </a:defRPr>
      </a:lvl3pPr>
      <a:lvl4pPr marL="1599720"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4pPr>
      <a:lvl5pPr marL="2056783"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5pPr>
      <a:lvl6pPr marL="2513846"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6pPr>
      <a:lvl7pPr marL="2970908"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7pPr>
      <a:lvl8pPr marL="3427971"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8pPr>
      <a:lvl9pPr marL="3885034"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9pPr>
    </p:bodyStyle>
    <p:otherStyle>
      <a:defPPr>
        <a:defRPr lang="en-US"/>
      </a:defPPr>
      <a:lvl1pPr marL="0" algn="l" defTabSz="914126" rtl="0" eaLnBrk="1" latinLnBrk="0" hangingPunct="1">
        <a:defRPr sz="1799" kern="1200">
          <a:solidFill>
            <a:schemeClr val="tx1"/>
          </a:solidFill>
          <a:latin typeface="+mn-lt"/>
          <a:ea typeface="+mn-ea"/>
          <a:cs typeface="+mn-cs"/>
        </a:defRPr>
      </a:lvl1pPr>
      <a:lvl2pPr marL="457063" algn="l" defTabSz="914126" rtl="0" eaLnBrk="1" latinLnBrk="0" hangingPunct="1">
        <a:defRPr sz="1799" kern="1200">
          <a:solidFill>
            <a:schemeClr val="tx1"/>
          </a:solidFill>
          <a:latin typeface="+mn-lt"/>
          <a:ea typeface="+mn-ea"/>
          <a:cs typeface="+mn-cs"/>
        </a:defRPr>
      </a:lvl2pPr>
      <a:lvl3pPr marL="914126" algn="l" defTabSz="914126" rtl="0" eaLnBrk="1" latinLnBrk="0" hangingPunct="1">
        <a:defRPr sz="1799" kern="1200">
          <a:solidFill>
            <a:schemeClr val="tx1"/>
          </a:solidFill>
          <a:latin typeface="+mn-lt"/>
          <a:ea typeface="+mn-ea"/>
          <a:cs typeface="+mn-cs"/>
        </a:defRPr>
      </a:lvl3pPr>
      <a:lvl4pPr marL="1371189" algn="l" defTabSz="914126" rtl="0" eaLnBrk="1" latinLnBrk="0" hangingPunct="1">
        <a:defRPr sz="1799" kern="1200">
          <a:solidFill>
            <a:schemeClr val="tx1"/>
          </a:solidFill>
          <a:latin typeface="+mn-lt"/>
          <a:ea typeface="+mn-ea"/>
          <a:cs typeface="+mn-cs"/>
        </a:defRPr>
      </a:lvl4pPr>
      <a:lvl5pPr marL="1828251" algn="l" defTabSz="914126" rtl="0" eaLnBrk="1" latinLnBrk="0" hangingPunct="1">
        <a:defRPr sz="1799" kern="1200">
          <a:solidFill>
            <a:schemeClr val="tx1"/>
          </a:solidFill>
          <a:latin typeface="+mn-lt"/>
          <a:ea typeface="+mn-ea"/>
          <a:cs typeface="+mn-cs"/>
        </a:defRPr>
      </a:lvl5pPr>
      <a:lvl6pPr marL="2285314" algn="l" defTabSz="914126" rtl="0" eaLnBrk="1" latinLnBrk="0" hangingPunct="1">
        <a:defRPr sz="1799" kern="1200">
          <a:solidFill>
            <a:schemeClr val="tx1"/>
          </a:solidFill>
          <a:latin typeface="+mn-lt"/>
          <a:ea typeface="+mn-ea"/>
          <a:cs typeface="+mn-cs"/>
        </a:defRPr>
      </a:lvl6pPr>
      <a:lvl7pPr marL="2742377" algn="l" defTabSz="914126" rtl="0" eaLnBrk="1" latinLnBrk="0" hangingPunct="1">
        <a:defRPr sz="1799" kern="1200">
          <a:solidFill>
            <a:schemeClr val="tx1"/>
          </a:solidFill>
          <a:latin typeface="+mn-lt"/>
          <a:ea typeface="+mn-ea"/>
          <a:cs typeface="+mn-cs"/>
        </a:defRPr>
      </a:lvl7pPr>
      <a:lvl8pPr marL="3199440" algn="l" defTabSz="914126" rtl="0" eaLnBrk="1" latinLnBrk="0" hangingPunct="1">
        <a:defRPr sz="1799" kern="1200">
          <a:solidFill>
            <a:schemeClr val="tx1"/>
          </a:solidFill>
          <a:latin typeface="+mn-lt"/>
          <a:ea typeface="+mn-ea"/>
          <a:cs typeface="+mn-cs"/>
        </a:defRPr>
      </a:lvl8pPr>
      <a:lvl9pPr marL="3656503" algn="l" defTabSz="914126" rtl="0" eaLnBrk="1" latinLnBrk="0" hangingPunct="1">
        <a:defRPr sz="179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gif"/><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hyperlink" Target="http://www.sandiegounified.org/SHEP" TargetMode="External"/><Relationship Id="rId2" Type="http://schemas.openxmlformats.org/officeDocument/2006/relationships/hyperlink" Target="mailto:shellewell@sandi.net" TargetMode="External"/><Relationship Id="rId1" Type="http://schemas.openxmlformats.org/officeDocument/2006/relationships/slideLayout" Target="../slideLayouts/slideLayout9.xml"/><Relationship Id="rId5" Type="http://schemas.openxmlformats.org/officeDocument/2006/relationships/image" Target="../media/image8.png"/><Relationship Id="rId4" Type="http://schemas.openxmlformats.org/officeDocument/2006/relationships/hyperlink" Target="http://www.sandiegounified.org/YRBS"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advocatesforyouth.org/the-3rs"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hyperlink" Target="http://leginfo.legislature.ca.gov/faces/codes_displayexpandedbranch.xhtml?tocCode=EDC&amp;division=4.&amp;title=2.&amp;part=28.&amp;chapter=5.6.&amp;article="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leginfo.legislature.ca.gov/faces/codes_displaySection.xhtml?lawCode=EDC&amp;sectionNum=51933."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leginfo.legislature.ca.gov/faces/codes_displayText.xhtml?lawCode=EDC&amp;division=4.&amp;title=2.&amp;part=28.&amp;chapter=5.6.&amp;article=4."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sandiegounified.org/SHEP" TargetMode="External"/><Relationship Id="rId2" Type="http://schemas.openxmlformats.org/officeDocument/2006/relationships/notesSlide" Target="../notesSlides/notesSlide6.xml"/><Relationship Id="rId1" Type="http://schemas.openxmlformats.org/officeDocument/2006/relationships/slideLayout" Target="../slideLayouts/slideLayout5.xml"/><Relationship Id="rId4" Type="http://schemas.openxmlformats.org/officeDocument/2006/relationships/hyperlink" Target="http://leginfo.legislature.ca.gov/faces/codes_displaySection.xhtml?lawCode=EDC&amp;sectionNum=51938."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leginfo.legislature.ca.gov/faces/codes_displayexpandedbranch.xhtml?tocCode=EDC&amp;division=4.&amp;title=2.&amp;part=28.&amp;chapter=5.6.&amp;article=" TargetMode="External"/><Relationship Id="rId2" Type="http://schemas.openxmlformats.org/officeDocument/2006/relationships/hyperlink" Target="http://www.futureofsexed.org/documents/josh-fose-standards-web.pdf" TargetMode="External"/><Relationship Id="rId1" Type="http://schemas.openxmlformats.org/officeDocument/2006/relationships/slideLayout" Target="../slideLayouts/slideLayout2.xml"/><Relationship Id="rId4" Type="http://schemas.openxmlformats.org/officeDocument/2006/relationships/image" Target="../media/image7.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3602" y="1550210"/>
            <a:ext cx="9141619" cy="2387600"/>
          </a:xfrm>
        </p:spPr>
        <p:txBody>
          <a:bodyPr>
            <a:normAutofit fontScale="90000"/>
          </a:bodyPr>
          <a:lstStyle/>
          <a:p>
            <a:r>
              <a:rPr lang="en-US" b="1" dirty="0" smtClean="0"/>
              <a:t>Grade 8 </a:t>
            </a:r>
            <a:br>
              <a:rPr lang="en-US" b="1" dirty="0" smtClean="0"/>
            </a:br>
            <a:r>
              <a:rPr lang="en-US" sz="6000" b="1" dirty="0" smtClean="0"/>
              <a:t>Sexual Health Curriculum</a:t>
            </a:r>
            <a:r>
              <a:rPr lang="en-US" b="1" dirty="0" smtClean="0"/>
              <a:t/>
            </a:r>
            <a:br>
              <a:rPr lang="en-US" b="1" dirty="0" smtClean="0"/>
            </a:br>
            <a:r>
              <a:rPr lang="en-US" b="1" dirty="0" smtClean="0"/>
              <a:t>Overview</a:t>
            </a:r>
            <a:endParaRPr lang="en-US" b="1"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61261" y="4495800"/>
            <a:ext cx="2055906" cy="2047875"/>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65212" y="457200"/>
            <a:ext cx="10058400" cy="535021"/>
          </a:xfrm>
          <a:prstGeom prst="rect">
            <a:avLst/>
          </a:prstGeom>
        </p:spPr>
      </p:pic>
      <p:pic>
        <p:nvPicPr>
          <p:cNvPr id="5" name="Content Placeholder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183835" y="5638799"/>
            <a:ext cx="4722462" cy="1228627"/>
          </a:xfrm>
          <a:prstGeom prst="rect">
            <a:avLst/>
          </a:prstGeom>
        </p:spPr>
      </p:pic>
    </p:spTree>
    <p:extLst>
      <p:ext uri="{BB962C8B-B14F-4D97-AF65-F5344CB8AC3E}">
        <p14:creationId xmlns:p14="http://schemas.microsoft.com/office/powerpoint/2010/main" val="1689887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20000"/>
              <a:lumOff val="80000"/>
            </a:schemeClr>
          </a:solidFill>
        </p:spPr>
        <p:txBody>
          <a:bodyPr>
            <a:normAutofit fontScale="90000"/>
          </a:bodyPr>
          <a:lstStyle/>
          <a:p>
            <a:r>
              <a:rPr lang="en-US" sz="4900" b="1" dirty="0" smtClean="0">
                <a:latin typeface="+mn-lt"/>
              </a:rPr>
              <a:t>Lesson 2</a:t>
            </a:r>
            <a:r>
              <a:rPr lang="en-US" b="1" dirty="0" smtClean="0">
                <a:latin typeface="+mn-lt"/>
              </a:rPr>
              <a:t/>
            </a:r>
            <a:br>
              <a:rPr lang="en-US" b="1" dirty="0" smtClean="0">
                <a:latin typeface="+mn-lt"/>
              </a:rPr>
            </a:br>
            <a:r>
              <a:rPr lang="en-US" sz="3600" b="1" dirty="0" smtClean="0">
                <a:latin typeface="+mn-lt"/>
              </a:rPr>
              <a:t>Sexual Orientation, Behavior, and Identity: </a:t>
            </a:r>
            <a:br>
              <a:rPr lang="en-US" sz="3600" b="1" dirty="0" smtClean="0">
                <a:latin typeface="+mn-lt"/>
              </a:rPr>
            </a:br>
            <a:r>
              <a:rPr lang="en-US" sz="3600" b="1" dirty="0" smtClean="0">
                <a:latin typeface="+mn-lt"/>
              </a:rPr>
              <a:t>How I Feel, What I Do, and Who I Am</a:t>
            </a:r>
            <a:endParaRPr lang="en-US" b="1" dirty="0">
              <a:latin typeface="+mn-lt"/>
            </a:endParaRPr>
          </a:p>
        </p:txBody>
      </p:sp>
      <p:sp>
        <p:nvSpPr>
          <p:cNvPr id="5" name="Text Placeholder 4"/>
          <p:cNvSpPr>
            <a:spLocks noGrp="1"/>
          </p:cNvSpPr>
          <p:nvPr>
            <p:ph type="body" idx="1"/>
          </p:nvPr>
        </p:nvSpPr>
        <p:spPr>
          <a:solidFill>
            <a:schemeClr val="accent1">
              <a:lumMod val="60000"/>
              <a:lumOff val="40000"/>
            </a:schemeClr>
          </a:solidFill>
        </p:spPr>
        <p:txBody>
          <a:bodyPr/>
          <a:lstStyle/>
          <a:p>
            <a:pPr algn="ctr">
              <a:lnSpc>
                <a:spcPct val="100000"/>
              </a:lnSpc>
              <a:spcBef>
                <a:spcPts val="0"/>
              </a:spcBef>
            </a:pPr>
            <a:r>
              <a:rPr lang="en-US" sz="3200" dirty="0" smtClean="0">
                <a:solidFill>
                  <a:schemeClr val="bg1"/>
                </a:solidFill>
              </a:rPr>
              <a:t>Objectives</a:t>
            </a:r>
            <a:r>
              <a:rPr lang="en-US" dirty="0" smtClean="0"/>
              <a:t>	</a:t>
            </a:r>
          </a:p>
          <a:p>
            <a:pPr algn="ctr"/>
            <a:endParaRPr lang="en-US" sz="100" dirty="0"/>
          </a:p>
        </p:txBody>
      </p:sp>
      <p:sp>
        <p:nvSpPr>
          <p:cNvPr id="6" name="Content Placeholder 5"/>
          <p:cNvSpPr>
            <a:spLocks noGrp="1"/>
          </p:cNvSpPr>
          <p:nvPr>
            <p:ph sz="half" idx="2"/>
          </p:nvPr>
        </p:nvSpPr>
        <p:spPr>
          <a:xfrm>
            <a:off x="839570" y="2505075"/>
            <a:ext cx="5156444" cy="2547939"/>
          </a:xfrm>
          <a:solidFill>
            <a:schemeClr val="accent1">
              <a:lumMod val="20000"/>
              <a:lumOff val="80000"/>
            </a:schemeClr>
          </a:solidFill>
        </p:spPr>
        <p:txBody>
          <a:bodyPr/>
          <a:lstStyle/>
          <a:p>
            <a:pPr marL="0" indent="0">
              <a:buNone/>
            </a:pPr>
            <a:r>
              <a:rPr lang="en-US" sz="2000" dirty="0" smtClean="0"/>
              <a:t>Students will be able to …</a:t>
            </a:r>
          </a:p>
          <a:p>
            <a:r>
              <a:rPr lang="en-US" sz="2000" dirty="0" smtClean="0"/>
              <a:t>Name at least three different sexual orientations.</a:t>
            </a:r>
            <a:endParaRPr lang="en-US" dirty="0"/>
          </a:p>
          <a:p>
            <a:r>
              <a:rPr lang="en-US" sz="2000" dirty="0" smtClean="0"/>
              <a:t>Compare the different components of sexual orientation: attraction, behavior, and identity.</a:t>
            </a:r>
          </a:p>
        </p:txBody>
      </p:sp>
      <p:sp>
        <p:nvSpPr>
          <p:cNvPr id="7" name="Text Placeholder 6"/>
          <p:cNvSpPr>
            <a:spLocks noGrp="1"/>
          </p:cNvSpPr>
          <p:nvPr>
            <p:ph type="body" sz="quarter" idx="3"/>
          </p:nvPr>
        </p:nvSpPr>
        <p:spPr>
          <a:solidFill>
            <a:schemeClr val="accent2">
              <a:lumMod val="60000"/>
              <a:lumOff val="40000"/>
            </a:schemeClr>
          </a:solidFill>
        </p:spPr>
        <p:txBody>
          <a:bodyPr/>
          <a:lstStyle/>
          <a:p>
            <a:pPr algn="ctr">
              <a:lnSpc>
                <a:spcPct val="100000"/>
              </a:lnSpc>
              <a:spcBef>
                <a:spcPts val="0"/>
              </a:spcBef>
            </a:pPr>
            <a:r>
              <a:rPr lang="en-US" sz="3200" dirty="0" smtClean="0">
                <a:solidFill>
                  <a:schemeClr val="bg1"/>
                </a:solidFill>
              </a:rPr>
              <a:t>Activities</a:t>
            </a:r>
            <a:r>
              <a:rPr lang="en-US" dirty="0"/>
              <a:t>	</a:t>
            </a:r>
            <a:endParaRPr lang="en-US" dirty="0" smtClean="0"/>
          </a:p>
          <a:p>
            <a:pPr algn="ctr"/>
            <a:endParaRPr lang="en-US" sz="100" dirty="0"/>
          </a:p>
        </p:txBody>
      </p:sp>
      <p:sp>
        <p:nvSpPr>
          <p:cNvPr id="8" name="Content Placeholder 7"/>
          <p:cNvSpPr>
            <a:spLocks noGrp="1"/>
          </p:cNvSpPr>
          <p:nvPr>
            <p:ph sz="quarter" idx="4"/>
          </p:nvPr>
        </p:nvSpPr>
        <p:spPr>
          <a:xfrm>
            <a:off x="6170593" y="2505075"/>
            <a:ext cx="5181838" cy="2547939"/>
          </a:xfrm>
          <a:solidFill>
            <a:schemeClr val="accent2">
              <a:lumMod val="20000"/>
              <a:lumOff val="80000"/>
            </a:schemeClr>
          </a:solidFill>
        </p:spPr>
        <p:txBody>
          <a:bodyPr>
            <a:normAutofit fontScale="92500" lnSpcReduction="20000"/>
          </a:bodyPr>
          <a:lstStyle/>
          <a:p>
            <a:pPr marL="0" indent="0">
              <a:buNone/>
            </a:pPr>
            <a:r>
              <a:rPr lang="en-US" sz="2200" dirty="0" smtClean="0"/>
              <a:t>Students will …</a:t>
            </a:r>
          </a:p>
          <a:p>
            <a:r>
              <a:rPr lang="en-US" sz="2200" dirty="0" smtClean="0"/>
              <a:t>Brainstorm “yellow flag” and “red flag” language to be aware of when respectfully discussing different sexual orientations.</a:t>
            </a:r>
          </a:p>
          <a:p>
            <a:r>
              <a:rPr lang="en-US" sz="2200" dirty="0" smtClean="0"/>
              <a:t>Engage in discussion of meaning and components of sexual orientation and transgender identity. </a:t>
            </a:r>
          </a:p>
          <a:p>
            <a:r>
              <a:rPr lang="en-US" sz="2200" dirty="0" smtClean="0"/>
              <a:t>Explore and correct myths and facts regarding sexual orientation and gender identity.</a:t>
            </a:r>
          </a:p>
          <a:p>
            <a:endParaRPr lang="en-US" sz="2000" dirty="0"/>
          </a:p>
        </p:txBody>
      </p:sp>
      <p:sp>
        <p:nvSpPr>
          <p:cNvPr id="10" name="TextBox 9"/>
          <p:cNvSpPr txBox="1"/>
          <p:nvPr/>
        </p:nvSpPr>
        <p:spPr>
          <a:xfrm>
            <a:off x="826873" y="5050665"/>
            <a:ext cx="10512862" cy="1077218"/>
          </a:xfrm>
          <a:prstGeom prst="rect">
            <a:avLst/>
          </a:prstGeom>
          <a:solidFill>
            <a:schemeClr val="accent6">
              <a:lumMod val="40000"/>
              <a:lumOff val="60000"/>
            </a:schemeClr>
          </a:solidFill>
        </p:spPr>
        <p:txBody>
          <a:bodyPr wrap="square" rtlCol="0">
            <a:spAutoFit/>
          </a:bodyPr>
          <a:lstStyle/>
          <a:p>
            <a:r>
              <a:rPr lang="en-US" b="1" dirty="0" smtClean="0">
                <a:solidFill>
                  <a:srgbClr val="002060"/>
                </a:solidFill>
              </a:rPr>
              <a:t>Homework:  </a:t>
            </a:r>
            <a:r>
              <a:rPr lang="en-US" b="1" i="1" dirty="0" smtClean="0">
                <a:solidFill>
                  <a:srgbClr val="002060"/>
                </a:solidFill>
              </a:rPr>
              <a:t>Who Do I Know?</a:t>
            </a:r>
            <a:endParaRPr lang="en-US" b="1" dirty="0" smtClean="0">
              <a:solidFill>
                <a:srgbClr val="002060"/>
              </a:solidFill>
            </a:endParaRPr>
          </a:p>
          <a:p>
            <a:r>
              <a:rPr lang="en-US" sz="2000" dirty="0" smtClean="0"/>
              <a:t>Students will name three people that they know or know of who as a whole represent more than one sexual orientation and reflect on what they about their orientation from that person.</a:t>
            </a:r>
            <a:endParaRPr lang="en-US" sz="2000" dirty="0"/>
          </a:p>
        </p:txBody>
      </p:sp>
    </p:spTree>
    <p:extLst>
      <p:ext uri="{BB962C8B-B14F-4D97-AF65-F5344CB8AC3E}">
        <p14:creationId xmlns:p14="http://schemas.microsoft.com/office/powerpoint/2010/main" val="30773395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20000"/>
              <a:lumOff val="80000"/>
            </a:schemeClr>
          </a:solidFill>
        </p:spPr>
        <p:txBody>
          <a:bodyPr/>
          <a:lstStyle/>
          <a:p>
            <a:r>
              <a:rPr lang="en-US" b="1" dirty="0" smtClean="0">
                <a:latin typeface="+mn-lt"/>
              </a:rPr>
              <a:t>Lesson 3</a:t>
            </a:r>
            <a:br>
              <a:rPr lang="en-US" b="1" dirty="0" smtClean="0">
                <a:latin typeface="+mn-lt"/>
              </a:rPr>
            </a:br>
            <a:r>
              <a:rPr lang="en-US" sz="3600" b="1" dirty="0" smtClean="0">
                <a:latin typeface="+mn-lt"/>
              </a:rPr>
              <a:t>Everybody’s Got Body Parts</a:t>
            </a:r>
            <a:endParaRPr lang="en-US" b="1" dirty="0">
              <a:latin typeface="+mn-lt"/>
            </a:endParaRPr>
          </a:p>
        </p:txBody>
      </p:sp>
      <p:sp>
        <p:nvSpPr>
          <p:cNvPr id="5" name="Text Placeholder 4"/>
          <p:cNvSpPr>
            <a:spLocks noGrp="1"/>
          </p:cNvSpPr>
          <p:nvPr>
            <p:ph type="body" idx="1"/>
          </p:nvPr>
        </p:nvSpPr>
        <p:spPr>
          <a:solidFill>
            <a:schemeClr val="accent1">
              <a:lumMod val="60000"/>
              <a:lumOff val="40000"/>
            </a:schemeClr>
          </a:solidFill>
        </p:spPr>
        <p:txBody>
          <a:bodyPr/>
          <a:lstStyle/>
          <a:p>
            <a:pPr algn="ctr">
              <a:lnSpc>
                <a:spcPct val="100000"/>
              </a:lnSpc>
              <a:spcBef>
                <a:spcPts val="0"/>
              </a:spcBef>
            </a:pPr>
            <a:r>
              <a:rPr lang="en-US" sz="3200" dirty="0" smtClean="0">
                <a:solidFill>
                  <a:schemeClr val="bg1"/>
                </a:solidFill>
              </a:rPr>
              <a:t>Objectives</a:t>
            </a:r>
            <a:r>
              <a:rPr lang="en-US" dirty="0" smtClean="0"/>
              <a:t>	</a:t>
            </a:r>
          </a:p>
          <a:p>
            <a:pPr algn="ctr"/>
            <a:endParaRPr lang="en-US" sz="100" dirty="0"/>
          </a:p>
        </p:txBody>
      </p:sp>
      <p:sp>
        <p:nvSpPr>
          <p:cNvPr id="6" name="Content Placeholder 5"/>
          <p:cNvSpPr>
            <a:spLocks noGrp="1"/>
          </p:cNvSpPr>
          <p:nvPr>
            <p:ph sz="half" idx="2"/>
          </p:nvPr>
        </p:nvSpPr>
        <p:spPr>
          <a:xfrm>
            <a:off x="839570" y="2505075"/>
            <a:ext cx="5156444" cy="2547939"/>
          </a:xfrm>
          <a:solidFill>
            <a:schemeClr val="accent1">
              <a:lumMod val="20000"/>
              <a:lumOff val="80000"/>
            </a:schemeClr>
          </a:solidFill>
        </p:spPr>
        <p:txBody>
          <a:bodyPr/>
          <a:lstStyle/>
          <a:p>
            <a:pPr marL="0" indent="0">
              <a:buNone/>
            </a:pPr>
            <a:r>
              <a:rPr lang="en-US" sz="2000" dirty="0" smtClean="0"/>
              <a:t>Students will be able to …</a:t>
            </a:r>
          </a:p>
          <a:p>
            <a:r>
              <a:rPr lang="en-US" sz="2000" dirty="0" smtClean="0"/>
              <a:t>Name female and male external and internal reproductive parts and their functions.</a:t>
            </a:r>
            <a:endParaRPr lang="en-US" dirty="0"/>
          </a:p>
          <a:p>
            <a:r>
              <a:rPr lang="en-US" sz="2000" dirty="0" smtClean="0"/>
              <a:t>Demonstrate basic understanding of the menstrual cycle.</a:t>
            </a:r>
          </a:p>
          <a:p>
            <a:r>
              <a:rPr lang="en-US" sz="2000" dirty="0" smtClean="0"/>
              <a:t>Demonstrate understanding of where sperm is made and how it leaves the body.</a:t>
            </a:r>
          </a:p>
        </p:txBody>
      </p:sp>
      <p:sp>
        <p:nvSpPr>
          <p:cNvPr id="7" name="Text Placeholder 6"/>
          <p:cNvSpPr>
            <a:spLocks noGrp="1"/>
          </p:cNvSpPr>
          <p:nvPr>
            <p:ph type="body" sz="quarter" idx="3"/>
          </p:nvPr>
        </p:nvSpPr>
        <p:spPr>
          <a:solidFill>
            <a:schemeClr val="accent2">
              <a:lumMod val="60000"/>
              <a:lumOff val="40000"/>
            </a:schemeClr>
          </a:solidFill>
        </p:spPr>
        <p:txBody>
          <a:bodyPr/>
          <a:lstStyle/>
          <a:p>
            <a:pPr algn="ctr">
              <a:lnSpc>
                <a:spcPct val="100000"/>
              </a:lnSpc>
              <a:spcBef>
                <a:spcPts val="0"/>
              </a:spcBef>
            </a:pPr>
            <a:r>
              <a:rPr lang="en-US" sz="3200" dirty="0" smtClean="0">
                <a:solidFill>
                  <a:schemeClr val="bg1"/>
                </a:solidFill>
              </a:rPr>
              <a:t>Activities</a:t>
            </a:r>
            <a:r>
              <a:rPr lang="en-US" dirty="0"/>
              <a:t>	</a:t>
            </a:r>
            <a:endParaRPr lang="en-US" dirty="0" smtClean="0"/>
          </a:p>
          <a:p>
            <a:pPr algn="ctr"/>
            <a:endParaRPr lang="en-US" sz="100" dirty="0"/>
          </a:p>
        </p:txBody>
      </p:sp>
      <p:sp>
        <p:nvSpPr>
          <p:cNvPr id="8" name="Content Placeholder 7"/>
          <p:cNvSpPr>
            <a:spLocks noGrp="1"/>
          </p:cNvSpPr>
          <p:nvPr>
            <p:ph sz="quarter" idx="4"/>
          </p:nvPr>
        </p:nvSpPr>
        <p:spPr>
          <a:xfrm>
            <a:off x="6170593" y="2505075"/>
            <a:ext cx="5181838" cy="2547939"/>
          </a:xfrm>
          <a:solidFill>
            <a:schemeClr val="accent2">
              <a:lumMod val="20000"/>
              <a:lumOff val="80000"/>
            </a:schemeClr>
          </a:solidFill>
        </p:spPr>
        <p:txBody>
          <a:bodyPr>
            <a:normAutofit lnSpcReduction="10000"/>
          </a:bodyPr>
          <a:lstStyle/>
          <a:p>
            <a:pPr marL="0" indent="0">
              <a:buNone/>
            </a:pPr>
            <a:r>
              <a:rPr lang="en-US" sz="2000" dirty="0" smtClean="0"/>
              <a:t>Students will …</a:t>
            </a:r>
          </a:p>
          <a:p>
            <a:r>
              <a:rPr lang="en-US" sz="2000" dirty="0" smtClean="0"/>
              <a:t>Review information that might have already learning about reproductive anatomy by completing diagrams in groups.</a:t>
            </a:r>
          </a:p>
          <a:p>
            <a:r>
              <a:rPr lang="en-US" sz="2000" dirty="0" smtClean="0"/>
              <a:t>Listen to and view information about reproductive body parts and functions.</a:t>
            </a:r>
          </a:p>
          <a:p>
            <a:r>
              <a:rPr lang="en-US" sz="2000" dirty="0" smtClean="0"/>
              <a:t>Listen to and view information about the menstrual cycle and the sperm cycle.</a:t>
            </a:r>
            <a:endParaRPr lang="en-US" dirty="0" smtClean="0"/>
          </a:p>
        </p:txBody>
      </p:sp>
      <p:sp>
        <p:nvSpPr>
          <p:cNvPr id="10" name="TextBox 9"/>
          <p:cNvSpPr txBox="1"/>
          <p:nvPr/>
        </p:nvSpPr>
        <p:spPr>
          <a:xfrm>
            <a:off x="826873" y="5050665"/>
            <a:ext cx="10512862" cy="1077218"/>
          </a:xfrm>
          <a:prstGeom prst="rect">
            <a:avLst/>
          </a:prstGeom>
          <a:solidFill>
            <a:schemeClr val="accent6">
              <a:lumMod val="40000"/>
              <a:lumOff val="60000"/>
            </a:schemeClr>
          </a:solidFill>
        </p:spPr>
        <p:txBody>
          <a:bodyPr wrap="square" rtlCol="0">
            <a:spAutoFit/>
          </a:bodyPr>
          <a:lstStyle/>
          <a:p>
            <a:r>
              <a:rPr lang="en-US" b="1" dirty="0" smtClean="0">
                <a:solidFill>
                  <a:srgbClr val="002060"/>
                </a:solidFill>
              </a:rPr>
              <a:t>Homework:  </a:t>
            </a:r>
            <a:r>
              <a:rPr lang="en-US" b="1" i="1" dirty="0" smtClean="0">
                <a:solidFill>
                  <a:srgbClr val="002060"/>
                </a:solidFill>
              </a:rPr>
              <a:t>Female and Male Sexual and Reproductive Systems Crossword Puzzle</a:t>
            </a:r>
            <a:endParaRPr lang="en-US" b="1" dirty="0" smtClean="0">
              <a:solidFill>
                <a:srgbClr val="002060"/>
              </a:solidFill>
            </a:endParaRPr>
          </a:p>
          <a:p>
            <a:r>
              <a:rPr lang="en-US" sz="2000" dirty="0" smtClean="0"/>
              <a:t>Students will complete female and male reproduction anatomy crossword puzzles by filling in squares with anatomical parts that match a clue.</a:t>
            </a:r>
            <a:endParaRPr lang="en-US" sz="2000" dirty="0"/>
          </a:p>
        </p:txBody>
      </p:sp>
    </p:spTree>
    <p:extLst>
      <p:ext uri="{BB962C8B-B14F-4D97-AF65-F5344CB8AC3E}">
        <p14:creationId xmlns:p14="http://schemas.microsoft.com/office/powerpoint/2010/main" val="8351231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20000"/>
              <a:lumOff val="80000"/>
            </a:schemeClr>
          </a:solidFill>
        </p:spPr>
        <p:txBody>
          <a:bodyPr/>
          <a:lstStyle/>
          <a:p>
            <a:r>
              <a:rPr lang="en-US" b="1" dirty="0" smtClean="0">
                <a:latin typeface="+mn-lt"/>
              </a:rPr>
              <a:t>Lesson 4</a:t>
            </a:r>
            <a:br>
              <a:rPr lang="en-US" b="1" dirty="0" smtClean="0">
                <a:latin typeface="+mn-lt"/>
              </a:rPr>
            </a:br>
            <a:r>
              <a:rPr lang="en-US" sz="3600" b="1" dirty="0" smtClean="0">
                <a:latin typeface="+mn-lt"/>
              </a:rPr>
              <a:t>Reproduction Basics</a:t>
            </a:r>
            <a:endParaRPr lang="en-US" b="1" dirty="0">
              <a:latin typeface="+mn-lt"/>
            </a:endParaRPr>
          </a:p>
        </p:txBody>
      </p:sp>
      <p:sp>
        <p:nvSpPr>
          <p:cNvPr id="5" name="Text Placeholder 4"/>
          <p:cNvSpPr>
            <a:spLocks noGrp="1"/>
          </p:cNvSpPr>
          <p:nvPr>
            <p:ph type="body" idx="1"/>
          </p:nvPr>
        </p:nvSpPr>
        <p:spPr>
          <a:solidFill>
            <a:schemeClr val="accent1">
              <a:lumMod val="60000"/>
              <a:lumOff val="40000"/>
            </a:schemeClr>
          </a:solidFill>
        </p:spPr>
        <p:txBody>
          <a:bodyPr/>
          <a:lstStyle/>
          <a:p>
            <a:pPr algn="ctr">
              <a:lnSpc>
                <a:spcPct val="100000"/>
              </a:lnSpc>
              <a:spcBef>
                <a:spcPts val="0"/>
              </a:spcBef>
            </a:pPr>
            <a:r>
              <a:rPr lang="en-US" sz="3200" dirty="0" smtClean="0">
                <a:solidFill>
                  <a:schemeClr val="bg1"/>
                </a:solidFill>
              </a:rPr>
              <a:t>Objectives</a:t>
            </a:r>
            <a:r>
              <a:rPr lang="en-US" dirty="0" smtClean="0"/>
              <a:t>	</a:t>
            </a:r>
          </a:p>
          <a:p>
            <a:pPr algn="ctr"/>
            <a:endParaRPr lang="en-US" sz="100" dirty="0"/>
          </a:p>
        </p:txBody>
      </p:sp>
      <p:sp>
        <p:nvSpPr>
          <p:cNvPr id="6" name="Content Placeholder 5"/>
          <p:cNvSpPr>
            <a:spLocks noGrp="1"/>
          </p:cNvSpPr>
          <p:nvPr>
            <p:ph sz="half" idx="2"/>
          </p:nvPr>
        </p:nvSpPr>
        <p:spPr>
          <a:xfrm>
            <a:off x="839570" y="2505075"/>
            <a:ext cx="5156444" cy="2547939"/>
          </a:xfrm>
          <a:solidFill>
            <a:schemeClr val="accent1">
              <a:lumMod val="20000"/>
              <a:lumOff val="80000"/>
            </a:schemeClr>
          </a:solidFill>
        </p:spPr>
        <p:txBody>
          <a:bodyPr/>
          <a:lstStyle/>
          <a:p>
            <a:pPr marL="0" indent="0">
              <a:buNone/>
            </a:pPr>
            <a:r>
              <a:rPr lang="en-US" sz="2000" dirty="0" smtClean="0"/>
              <a:t>Students will be able to …</a:t>
            </a:r>
          </a:p>
          <a:p>
            <a:r>
              <a:rPr lang="en-US" sz="2000" dirty="0"/>
              <a:t>Describe the process of reproduction</a:t>
            </a:r>
            <a:r>
              <a:rPr lang="en-US" sz="2000" dirty="0" smtClean="0"/>
              <a:t>.</a:t>
            </a:r>
          </a:p>
          <a:p>
            <a:r>
              <a:rPr lang="en-US" sz="2000" dirty="0" smtClean="0"/>
              <a:t>Identify </a:t>
            </a:r>
            <a:r>
              <a:rPr lang="en-US" sz="2000" dirty="0"/>
              <a:t>the correct order of steps involved in conception</a:t>
            </a:r>
            <a:r>
              <a:rPr lang="en-US" sz="2000" dirty="0" smtClean="0"/>
              <a:t>.</a:t>
            </a:r>
          </a:p>
          <a:p>
            <a:r>
              <a:rPr lang="en-US" sz="2000" dirty="0" smtClean="0"/>
              <a:t>Define sexual intercourse.</a:t>
            </a:r>
            <a:endParaRPr lang="en-US" sz="2000" dirty="0"/>
          </a:p>
        </p:txBody>
      </p:sp>
      <p:sp>
        <p:nvSpPr>
          <p:cNvPr id="7" name="Text Placeholder 6"/>
          <p:cNvSpPr>
            <a:spLocks noGrp="1"/>
          </p:cNvSpPr>
          <p:nvPr>
            <p:ph type="body" sz="quarter" idx="3"/>
          </p:nvPr>
        </p:nvSpPr>
        <p:spPr>
          <a:solidFill>
            <a:schemeClr val="accent2">
              <a:lumMod val="60000"/>
              <a:lumOff val="40000"/>
            </a:schemeClr>
          </a:solidFill>
        </p:spPr>
        <p:txBody>
          <a:bodyPr/>
          <a:lstStyle/>
          <a:p>
            <a:pPr algn="ctr">
              <a:lnSpc>
                <a:spcPct val="100000"/>
              </a:lnSpc>
              <a:spcBef>
                <a:spcPts val="0"/>
              </a:spcBef>
            </a:pPr>
            <a:r>
              <a:rPr lang="en-US" sz="3200" dirty="0" smtClean="0">
                <a:solidFill>
                  <a:schemeClr val="bg1"/>
                </a:solidFill>
              </a:rPr>
              <a:t>Activities</a:t>
            </a:r>
            <a:r>
              <a:rPr lang="en-US" dirty="0"/>
              <a:t>	</a:t>
            </a:r>
            <a:endParaRPr lang="en-US" dirty="0" smtClean="0"/>
          </a:p>
          <a:p>
            <a:pPr algn="ctr"/>
            <a:endParaRPr lang="en-US" sz="100" dirty="0"/>
          </a:p>
        </p:txBody>
      </p:sp>
      <p:sp>
        <p:nvSpPr>
          <p:cNvPr id="8" name="Content Placeholder 7"/>
          <p:cNvSpPr>
            <a:spLocks noGrp="1"/>
          </p:cNvSpPr>
          <p:nvPr>
            <p:ph sz="quarter" idx="4"/>
          </p:nvPr>
        </p:nvSpPr>
        <p:spPr>
          <a:xfrm>
            <a:off x="6170593" y="2505075"/>
            <a:ext cx="5181838" cy="2547939"/>
          </a:xfrm>
          <a:solidFill>
            <a:schemeClr val="accent2">
              <a:lumMod val="20000"/>
              <a:lumOff val="80000"/>
            </a:schemeClr>
          </a:solidFill>
        </p:spPr>
        <p:txBody>
          <a:bodyPr>
            <a:normAutofit fontScale="85000" lnSpcReduction="10000"/>
          </a:bodyPr>
          <a:lstStyle/>
          <a:p>
            <a:pPr marL="0" indent="0">
              <a:buNone/>
            </a:pPr>
            <a:r>
              <a:rPr lang="en-US" sz="2400" dirty="0" smtClean="0"/>
              <a:t>Students will …</a:t>
            </a:r>
          </a:p>
          <a:p>
            <a:r>
              <a:rPr lang="en-US" sz="2200" dirty="0" smtClean="0"/>
              <a:t>Reflect on prior knowledge regarding sexual intercourse and pregnancy.</a:t>
            </a:r>
          </a:p>
          <a:p>
            <a:r>
              <a:rPr lang="en-US" sz="2200" dirty="0" smtClean="0"/>
              <a:t>View diagrams and explanations of the menstrual cycle and steps leading to conception.</a:t>
            </a:r>
          </a:p>
          <a:p>
            <a:r>
              <a:rPr lang="en-US" sz="2200" dirty="0" smtClean="0"/>
              <a:t>Model the menstrual cycle, sperm cycle, and how to prevent pregnancy via birth control methods that block sperm from meeting an egg.</a:t>
            </a:r>
            <a:endParaRPr lang="en-US" sz="2200" dirty="0"/>
          </a:p>
        </p:txBody>
      </p:sp>
      <p:sp>
        <p:nvSpPr>
          <p:cNvPr id="10" name="TextBox 9"/>
          <p:cNvSpPr txBox="1"/>
          <p:nvPr/>
        </p:nvSpPr>
        <p:spPr>
          <a:xfrm>
            <a:off x="826873" y="5050665"/>
            <a:ext cx="10512862" cy="1077218"/>
          </a:xfrm>
          <a:prstGeom prst="rect">
            <a:avLst/>
          </a:prstGeom>
          <a:solidFill>
            <a:schemeClr val="accent6">
              <a:lumMod val="40000"/>
              <a:lumOff val="60000"/>
            </a:schemeClr>
          </a:solidFill>
        </p:spPr>
        <p:txBody>
          <a:bodyPr wrap="square" rtlCol="0">
            <a:spAutoFit/>
          </a:bodyPr>
          <a:lstStyle/>
          <a:p>
            <a:r>
              <a:rPr lang="en-US" b="1" dirty="0" smtClean="0">
                <a:solidFill>
                  <a:srgbClr val="002060"/>
                </a:solidFill>
              </a:rPr>
              <a:t>Homework:  </a:t>
            </a:r>
            <a:r>
              <a:rPr lang="en-US" b="1" i="1" dirty="0" smtClean="0">
                <a:solidFill>
                  <a:srgbClr val="002060"/>
                </a:solidFill>
              </a:rPr>
              <a:t>Reproduction Myth vs. Fact</a:t>
            </a:r>
          </a:p>
          <a:p>
            <a:r>
              <a:rPr lang="en-US" sz="2000" dirty="0" smtClean="0"/>
              <a:t>With a parent or caregiver, students </a:t>
            </a:r>
            <a:r>
              <a:rPr lang="en-US" sz="2000" dirty="0"/>
              <a:t>will </a:t>
            </a:r>
            <a:r>
              <a:rPr lang="en-US" sz="2000" dirty="0" smtClean="0"/>
              <a:t>discuss four statements regarding the reproductive cycle and determine whether they are myths or facts and watch a short video with the answers.</a:t>
            </a:r>
            <a:endParaRPr lang="en-US" sz="2000" dirty="0"/>
          </a:p>
        </p:txBody>
      </p:sp>
    </p:spTree>
    <p:extLst>
      <p:ext uri="{BB962C8B-B14F-4D97-AF65-F5344CB8AC3E}">
        <p14:creationId xmlns:p14="http://schemas.microsoft.com/office/powerpoint/2010/main" val="527202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20000"/>
              <a:lumOff val="80000"/>
            </a:schemeClr>
          </a:solidFill>
        </p:spPr>
        <p:txBody>
          <a:bodyPr/>
          <a:lstStyle/>
          <a:p>
            <a:r>
              <a:rPr lang="en-US" b="1" dirty="0" smtClean="0">
                <a:latin typeface="+mn-lt"/>
              </a:rPr>
              <a:t>Lesson 5</a:t>
            </a:r>
            <a:br>
              <a:rPr lang="en-US" b="1" dirty="0" smtClean="0">
                <a:latin typeface="+mn-lt"/>
              </a:rPr>
            </a:br>
            <a:r>
              <a:rPr lang="en-US" sz="3600" b="1" dirty="0" smtClean="0">
                <a:latin typeface="+mn-lt"/>
              </a:rPr>
              <a:t>STI Smarts</a:t>
            </a:r>
            <a:endParaRPr lang="en-US" b="1" dirty="0">
              <a:latin typeface="+mn-lt"/>
            </a:endParaRPr>
          </a:p>
        </p:txBody>
      </p:sp>
      <p:sp>
        <p:nvSpPr>
          <p:cNvPr id="5" name="Text Placeholder 4"/>
          <p:cNvSpPr>
            <a:spLocks noGrp="1"/>
          </p:cNvSpPr>
          <p:nvPr>
            <p:ph type="body" idx="1"/>
          </p:nvPr>
        </p:nvSpPr>
        <p:spPr>
          <a:solidFill>
            <a:schemeClr val="accent1">
              <a:lumMod val="60000"/>
              <a:lumOff val="40000"/>
            </a:schemeClr>
          </a:solidFill>
        </p:spPr>
        <p:txBody>
          <a:bodyPr/>
          <a:lstStyle/>
          <a:p>
            <a:pPr algn="ctr">
              <a:lnSpc>
                <a:spcPct val="100000"/>
              </a:lnSpc>
              <a:spcBef>
                <a:spcPts val="0"/>
              </a:spcBef>
            </a:pPr>
            <a:r>
              <a:rPr lang="en-US" sz="3200" dirty="0" smtClean="0">
                <a:solidFill>
                  <a:schemeClr val="bg1"/>
                </a:solidFill>
              </a:rPr>
              <a:t>Objectives</a:t>
            </a:r>
            <a:r>
              <a:rPr lang="en-US" dirty="0" smtClean="0"/>
              <a:t>	</a:t>
            </a:r>
          </a:p>
          <a:p>
            <a:pPr algn="ctr"/>
            <a:endParaRPr lang="en-US" sz="100" dirty="0"/>
          </a:p>
        </p:txBody>
      </p:sp>
      <p:sp>
        <p:nvSpPr>
          <p:cNvPr id="6" name="Content Placeholder 5"/>
          <p:cNvSpPr>
            <a:spLocks noGrp="1"/>
          </p:cNvSpPr>
          <p:nvPr>
            <p:ph sz="half" idx="2"/>
          </p:nvPr>
        </p:nvSpPr>
        <p:spPr>
          <a:xfrm>
            <a:off x="839570" y="2505075"/>
            <a:ext cx="5156444" cy="2547939"/>
          </a:xfrm>
          <a:solidFill>
            <a:schemeClr val="accent1">
              <a:lumMod val="20000"/>
              <a:lumOff val="80000"/>
            </a:schemeClr>
          </a:solidFill>
        </p:spPr>
        <p:txBody>
          <a:bodyPr>
            <a:normAutofit/>
          </a:bodyPr>
          <a:lstStyle/>
          <a:p>
            <a:pPr marL="0" indent="0">
              <a:buNone/>
            </a:pPr>
            <a:r>
              <a:rPr lang="en-US" sz="2000" dirty="0" smtClean="0"/>
              <a:t>Students will be able to …</a:t>
            </a:r>
          </a:p>
          <a:p>
            <a:r>
              <a:rPr lang="en-US" sz="2000" dirty="0" smtClean="0"/>
              <a:t>Name facts about STI and HIV symptoms and testing.</a:t>
            </a:r>
            <a:endParaRPr lang="en-US" dirty="0"/>
          </a:p>
          <a:p>
            <a:r>
              <a:rPr lang="en-US" sz="2000" dirty="0" smtClean="0"/>
              <a:t>Apply this knowledge to situations relating to safer sex practices.</a:t>
            </a:r>
          </a:p>
          <a:p>
            <a:r>
              <a:rPr lang="en-US" sz="2000" dirty="0" smtClean="0"/>
              <a:t>Locate accurate online STI and HIV resources.</a:t>
            </a:r>
          </a:p>
        </p:txBody>
      </p:sp>
      <p:sp>
        <p:nvSpPr>
          <p:cNvPr id="7" name="Text Placeholder 6"/>
          <p:cNvSpPr>
            <a:spLocks noGrp="1"/>
          </p:cNvSpPr>
          <p:nvPr>
            <p:ph type="body" sz="quarter" idx="3"/>
          </p:nvPr>
        </p:nvSpPr>
        <p:spPr>
          <a:solidFill>
            <a:schemeClr val="accent2">
              <a:lumMod val="60000"/>
              <a:lumOff val="40000"/>
            </a:schemeClr>
          </a:solidFill>
        </p:spPr>
        <p:txBody>
          <a:bodyPr/>
          <a:lstStyle/>
          <a:p>
            <a:pPr algn="ctr">
              <a:lnSpc>
                <a:spcPct val="100000"/>
              </a:lnSpc>
              <a:spcBef>
                <a:spcPts val="0"/>
              </a:spcBef>
            </a:pPr>
            <a:r>
              <a:rPr lang="en-US" sz="3200" dirty="0" smtClean="0">
                <a:solidFill>
                  <a:schemeClr val="bg1"/>
                </a:solidFill>
              </a:rPr>
              <a:t>Activities</a:t>
            </a:r>
            <a:r>
              <a:rPr lang="en-US" dirty="0"/>
              <a:t>	</a:t>
            </a:r>
            <a:endParaRPr lang="en-US" dirty="0" smtClean="0"/>
          </a:p>
          <a:p>
            <a:pPr algn="ctr"/>
            <a:endParaRPr lang="en-US" sz="100" dirty="0"/>
          </a:p>
        </p:txBody>
      </p:sp>
      <p:sp>
        <p:nvSpPr>
          <p:cNvPr id="8" name="Content Placeholder 7"/>
          <p:cNvSpPr>
            <a:spLocks noGrp="1"/>
          </p:cNvSpPr>
          <p:nvPr>
            <p:ph sz="quarter" idx="4"/>
          </p:nvPr>
        </p:nvSpPr>
        <p:spPr>
          <a:xfrm>
            <a:off x="6170593" y="2505075"/>
            <a:ext cx="5181838" cy="2547939"/>
          </a:xfrm>
          <a:solidFill>
            <a:schemeClr val="accent2">
              <a:lumMod val="20000"/>
              <a:lumOff val="80000"/>
            </a:schemeClr>
          </a:solidFill>
        </p:spPr>
        <p:txBody>
          <a:bodyPr>
            <a:normAutofit fontScale="92500"/>
          </a:bodyPr>
          <a:lstStyle/>
          <a:p>
            <a:pPr marL="0" indent="0">
              <a:buNone/>
            </a:pPr>
            <a:r>
              <a:rPr lang="en-US" sz="2200" dirty="0" smtClean="0"/>
              <a:t>Students will …</a:t>
            </a:r>
          </a:p>
          <a:p>
            <a:r>
              <a:rPr lang="en-US" sz="2200" dirty="0" smtClean="0"/>
              <a:t>Compete in a “Jeopardy”-style game in teams to answer STI- and HIV-related questions.</a:t>
            </a:r>
          </a:p>
          <a:p>
            <a:r>
              <a:rPr lang="en-US" sz="2200" dirty="0" smtClean="0"/>
              <a:t>Reflect on the information that they learned during the game.</a:t>
            </a:r>
          </a:p>
          <a:p>
            <a:r>
              <a:rPr lang="en-US" sz="2200" dirty="0" smtClean="0"/>
              <a:t>Learn about California’s law regarding minors’ access to sexual health services.</a:t>
            </a:r>
          </a:p>
        </p:txBody>
      </p:sp>
      <p:sp>
        <p:nvSpPr>
          <p:cNvPr id="10" name="TextBox 9"/>
          <p:cNvSpPr txBox="1"/>
          <p:nvPr/>
        </p:nvSpPr>
        <p:spPr>
          <a:xfrm>
            <a:off x="826873" y="5050665"/>
            <a:ext cx="10512862" cy="1077218"/>
          </a:xfrm>
          <a:prstGeom prst="rect">
            <a:avLst/>
          </a:prstGeom>
          <a:solidFill>
            <a:schemeClr val="accent6">
              <a:lumMod val="40000"/>
              <a:lumOff val="60000"/>
            </a:schemeClr>
          </a:solidFill>
        </p:spPr>
        <p:txBody>
          <a:bodyPr wrap="square" rtlCol="0">
            <a:spAutoFit/>
          </a:bodyPr>
          <a:lstStyle/>
          <a:p>
            <a:r>
              <a:rPr lang="en-US" b="1" dirty="0" smtClean="0">
                <a:solidFill>
                  <a:srgbClr val="002060"/>
                </a:solidFill>
              </a:rPr>
              <a:t>Homework:  </a:t>
            </a:r>
            <a:r>
              <a:rPr lang="en-US" b="1" i="1" dirty="0" smtClean="0">
                <a:solidFill>
                  <a:srgbClr val="002060"/>
                </a:solidFill>
              </a:rPr>
              <a:t>Taking Charge of My Sexual Health with STI Testing </a:t>
            </a:r>
            <a:endParaRPr lang="en-US" b="1" dirty="0" smtClean="0">
              <a:solidFill>
                <a:srgbClr val="002060"/>
              </a:solidFill>
            </a:endParaRPr>
          </a:p>
          <a:p>
            <a:r>
              <a:rPr lang="en-US" sz="2000" dirty="0" smtClean="0"/>
              <a:t>Students will read an article about STI testing and will answer reflective questions about the information. </a:t>
            </a:r>
            <a:endParaRPr lang="en-US" sz="2000" dirty="0"/>
          </a:p>
        </p:txBody>
      </p:sp>
    </p:spTree>
    <p:extLst>
      <p:ext uri="{BB962C8B-B14F-4D97-AF65-F5344CB8AC3E}">
        <p14:creationId xmlns:p14="http://schemas.microsoft.com/office/powerpoint/2010/main" val="3578839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20000"/>
              <a:lumOff val="80000"/>
            </a:schemeClr>
          </a:solidFill>
        </p:spPr>
        <p:txBody>
          <a:bodyPr/>
          <a:lstStyle/>
          <a:p>
            <a:r>
              <a:rPr lang="en-US" b="1" dirty="0" smtClean="0">
                <a:latin typeface="+mn-lt"/>
              </a:rPr>
              <a:t>Lesson 6</a:t>
            </a:r>
            <a:br>
              <a:rPr lang="en-US" b="1" dirty="0" smtClean="0">
                <a:latin typeface="+mn-lt"/>
              </a:rPr>
            </a:br>
            <a:r>
              <a:rPr lang="en-US" sz="3600" b="1" dirty="0" smtClean="0">
                <a:latin typeface="+mn-lt"/>
              </a:rPr>
              <a:t>Birth Control Basics</a:t>
            </a:r>
            <a:endParaRPr lang="en-US" b="1" dirty="0">
              <a:latin typeface="+mn-lt"/>
            </a:endParaRPr>
          </a:p>
        </p:txBody>
      </p:sp>
      <p:sp>
        <p:nvSpPr>
          <p:cNvPr id="5" name="Text Placeholder 4"/>
          <p:cNvSpPr>
            <a:spLocks noGrp="1"/>
          </p:cNvSpPr>
          <p:nvPr>
            <p:ph type="body" idx="1"/>
          </p:nvPr>
        </p:nvSpPr>
        <p:spPr>
          <a:solidFill>
            <a:schemeClr val="accent1">
              <a:lumMod val="60000"/>
              <a:lumOff val="40000"/>
            </a:schemeClr>
          </a:solidFill>
        </p:spPr>
        <p:txBody>
          <a:bodyPr/>
          <a:lstStyle/>
          <a:p>
            <a:pPr algn="ctr">
              <a:lnSpc>
                <a:spcPct val="100000"/>
              </a:lnSpc>
              <a:spcBef>
                <a:spcPts val="0"/>
              </a:spcBef>
            </a:pPr>
            <a:r>
              <a:rPr lang="en-US" sz="3200" dirty="0" smtClean="0">
                <a:solidFill>
                  <a:schemeClr val="bg1"/>
                </a:solidFill>
              </a:rPr>
              <a:t>Objectives</a:t>
            </a:r>
            <a:r>
              <a:rPr lang="en-US" dirty="0" smtClean="0"/>
              <a:t>	</a:t>
            </a:r>
          </a:p>
          <a:p>
            <a:pPr algn="ctr"/>
            <a:endParaRPr lang="en-US" sz="100" dirty="0"/>
          </a:p>
        </p:txBody>
      </p:sp>
      <p:sp>
        <p:nvSpPr>
          <p:cNvPr id="6" name="Content Placeholder 5"/>
          <p:cNvSpPr>
            <a:spLocks noGrp="1"/>
          </p:cNvSpPr>
          <p:nvPr>
            <p:ph sz="half" idx="2"/>
          </p:nvPr>
        </p:nvSpPr>
        <p:spPr>
          <a:xfrm>
            <a:off x="839570" y="2505075"/>
            <a:ext cx="5156444" cy="2547939"/>
          </a:xfrm>
          <a:solidFill>
            <a:schemeClr val="accent1">
              <a:lumMod val="20000"/>
              <a:lumOff val="80000"/>
            </a:schemeClr>
          </a:solidFill>
        </p:spPr>
        <p:txBody>
          <a:bodyPr/>
          <a:lstStyle/>
          <a:p>
            <a:pPr marL="0" indent="0">
              <a:buNone/>
            </a:pPr>
            <a:r>
              <a:rPr lang="en-US" sz="2000" dirty="0" smtClean="0"/>
              <a:t>Students will be able to …</a:t>
            </a:r>
          </a:p>
          <a:p>
            <a:r>
              <a:rPr lang="en-US" sz="2000" dirty="0" smtClean="0"/>
              <a:t>Describe the impact and correct and consistent use of birth control.</a:t>
            </a:r>
            <a:endParaRPr lang="en-US" dirty="0"/>
          </a:p>
          <a:p>
            <a:r>
              <a:rPr lang="en-US" sz="2000" dirty="0" smtClean="0"/>
              <a:t>Reflect on the reasons why people would want to use birth control.</a:t>
            </a:r>
          </a:p>
          <a:p>
            <a:r>
              <a:rPr lang="en-US" sz="2000" dirty="0" smtClean="0"/>
              <a:t>Define emergency contraception and when and how it used.</a:t>
            </a:r>
          </a:p>
        </p:txBody>
      </p:sp>
      <p:sp>
        <p:nvSpPr>
          <p:cNvPr id="7" name="Text Placeholder 6"/>
          <p:cNvSpPr>
            <a:spLocks noGrp="1"/>
          </p:cNvSpPr>
          <p:nvPr>
            <p:ph type="body" sz="quarter" idx="3"/>
          </p:nvPr>
        </p:nvSpPr>
        <p:spPr>
          <a:solidFill>
            <a:schemeClr val="accent2">
              <a:lumMod val="60000"/>
              <a:lumOff val="40000"/>
            </a:schemeClr>
          </a:solidFill>
        </p:spPr>
        <p:txBody>
          <a:bodyPr/>
          <a:lstStyle/>
          <a:p>
            <a:pPr algn="ctr">
              <a:lnSpc>
                <a:spcPct val="100000"/>
              </a:lnSpc>
              <a:spcBef>
                <a:spcPts val="0"/>
              </a:spcBef>
            </a:pPr>
            <a:r>
              <a:rPr lang="en-US" sz="3200" dirty="0" smtClean="0">
                <a:solidFill>
                  <a:schemeClr val="bg1"/>
                </a:solidFill>
              </a:rPr>
              <a:t>Activities</a:t>
            </a:r>
            <a:r>
              <a:rPr lang="en-US" dirty="0"/>
              <a:t>	</a:t>
            </a:r>
            <a:endParaRPr lang="en-US" dirty="0" smtClean="0"/>
          </a:p>
          <a:p>
            <a:pPr algn="ctr"/>
            <a:endParaRPr lang="en-US" sz="100" dirty="0"/>
          </a:p>
        </p:txBody>
      </p:sp>
      <p:sp>
        <p:nvSpPr>
          <p:cNvPr id="8" name="Content Placeholder 7"/>
          <p:cNvSpPr>
            <a:spLocks noGrp="1"/>
          </p:cNvSpPr>
          <p:nvPr>
            <p:ph sz="quarter" idx="4"/>
          </p:nvPr>
        </p:nvSpPr>
        <p:spPr>
          <a:xfrm>
            <a:off x="6170593" y="2505075"/>
            <a:ext cx="5181838" cy="2547939"/>
          </a:xfrm>
          <a:solidFill>
            <a:schemeClr val="accent2">
              <a:lumMod val="20000"/>
              <a:lumOff val="80000"/>
            </a:schemeClr>
          </a:solidFill>
        </p:spPr>
        <p:txBody>
          <a:bodyPr>
            <a:normAutofit fontScale="92500" lnSpcReduction="20000"/>
          </a:bodyPr>
          <a:lstStyle/>
          <a:p>
            <a:pPr marL="0" indent="0">
              <a:buNone/>
            </a:pPr>
            <a:r>
              <a:rPr lang="en-US" sz="2200" dirty="0" smtClean="0"/>
              <a:t>Students will …</a:t>
            </a:r>
          </a:p>
          <a:p>
            <a:r>
              <a:rPr lang="en-US" sz="2000" dirty="0" smtClean="0"/>
              <a:t>Reflect on goals that they might have at certain ages in their future and why delaying sexual activity and delaying pregnancy might help them reach these goals.</a:t>
            </a:r>
          </a:p>
          <a:p>
            <a:r>
              <a:rPr lang="en-US" sz="2000" dirty="0" smtClean="0"/>
              <a:t>Learn about a variety of FDA-birth control methods recommended for young adults and their efficacy if used correctly and consistently.</a:t>
            </a:r>
          </a:p>
          <a:p>
            <a:r>
              <a:rPr lang="en-US" sz="2000" dirty="0" smtClean="0"/>
              <a:t>Organize the types of birth control into categories depending on how they are used.</a:t>
            </a:r>
          </a:p>
          <a:p>
            <a:endParaRPr lang="en-US" dirty="0" smtClean="0"/>
          </a:p>
        </p:txBody>
      </p:sp>
      <p:sp>
        <p:nvSpPr>
          <p:cNvPr id="10" name="TextBox 9"/>
          <p:cNvSpPr txBox="1"/>
          <p:nvPr/>
        </p:nvSpPr>
        <p:spPr>
          <a:xfrm>
            <a:off x="839569" y="5021014"/>
            <a:ext cx="10512862" cy="1692771"/>
          </a:xfrm>
          <a:prstGeom prst="rect">
            <a:avLst/>
          </a:prstGeom>
          <a:solidFill>
            <a:schemeClr val="accent6">
              <a:lumMod val="40000"/>
              <a:lumOff val="60000"/>
            </a:schemeClr>
          </a:solidFill>
        </p:spPr>
        <p:txBody>
          <a:bodyPr wrap="square" rtlCol="0">
            <a:spAutoFit/>
          </a:bodyPr>
          <a:lstStyle/>
          <a:p>
            <a:r>
              <a:rPr lang="en-US" b="1" dirty="0" smtClean="0">
                <a:solidFill>
                  <a:srgbClr val="002060"/>
                </a:solidFill>
              </a:rPr>
              <a:t>Homework:  </a:t>
            </a:r>
          </a:p>
          <a:p>
            <a:r>
              <a:rPr lang="en-US" sz="2000" dirty="0" smtClean="0"/>
              <a:t>Students brainstorm 1 question or belief they have about birth control to discus with their parent/caregiver. </a:t>
            </a:r>
          </a:p>
          <a:p>
            <a:endParaRPr lang="en-US" sz="2000" b="1" i="1" dirty="0">
              <a:solidFill>
                <a:srgbClr val="002060"/>
              </a:solidFill>
            </a:endParaRPr>
          </a:p>
          <a:p>
            <a:endParaRPr lang="en-US" sz="2000" b="1" dirty="0" smtClean="0">
              <a:solidFill>
                <a:srgbClr val="002060"/>
              </a:solidFill>
            </a:endParaRPr>
          </a:p>
        </p:txBody>
      </p:sp>
    </p:spTree>
    <p:extLst>
      <p:ext uri="{BB962C8B-B14F-4D97-AF65-F5344CB8AC3E}">
        <p14:creationId xmlns:p14="http://schemas.microsoft.com/office/powerpoint/2010/main" val="30061805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20000"/>
              <a:lumOff val="80000"/>
            </a:schemeClr>
          </a:solidFill>
        </p:spPr>
        <p:txBody>
          <a:bodyPr/>
          <a:lstStyle/>
          <a:p>
            <a:r>
              <a:rPr lang="en-US" b="1" dirty="0" smtClean="0">
                <a:latin typeface="+mn-lt"/>
              </a:rPr>
              <a:t>Lesson 7</a:t>
            </a:r>
            <a:br>
              <a:rPr lang="en-US" b="1" dirty="0" smtClean="0">
                <a:latin typeface="+mn-lt"/>
              </a:rPr>
            </a:br>
            <a:r>
              <a:rPr lang="en-US" sz="3600" b="1" dirty="0" smtClean="0">
                <a:latin typeface="+mn-lt"/>
              </a:rPr>
              <a:t>What If …?</a:t>
            </a:r>
            <a:endParaRPr lang="en-US" b="1" dirty="0">
              <a:latin typeface="+mn-lt"/>
            </a:endParaRPr>
          </a:p>
        </p:txBody>
      </p:sp>
      <p:sp>
        <p:nvSpPr>
          <p:cNvPr id="5" name="Text Placeholder 4"/>
          <p:cNvSpPr>
            <a:spLocks noGrp="1"/>
          </p:cNvSpPr>
          <p:nvPr>
            <p:ph type="body" idx="1"/>
          </p:nvPr>
        </p:nvSpPr>
        <p:spPr>
          <a:solidFill>
            <a:schemeClr val="accent1">
              <a:lumMod val="60000"/>
              <a:lumOff val="40000"/>
            </a:schemeClr>
          </a:solidFill>
        </p:spPr>
        <p:txBody>
          <a:bodyPr/>
          <a:lstStyle/>
          <a:p>
            <a:pPr algn="ctr">
              <a:lnSpc>
                <a:spcPct val="100000"/>
              </a:lnSpc>
              <a:spcBef>
                <a:spcPts val="0"/>
              </a:spcBef>
            </a:pPr>
            <a:r>
              <a:rPr lang="en-US" sz="3200" dirty="0" smtClean="0">
                <a:solidFill>
                  <a:schemeClr val="bg1"/>
                </a:solidFill>
              </a:rPr>
              <a:t>Objectives</a:t>
            </a:r>
            <a:r>
              <a:rPr lang="en-US" dirty="0" smtClean="0"/>
              <a:t>	</a:t>
            </a:r>
          </a:p>
          <a:p>
            <a:pPr algn="ctr"/>
            <a:endParaRPr lang="en-US" sz="100" dirty="0"/>
          </a:p>
        </p:txBody>
      </p:sp>
      <p:sp>
        <p:nvSpPr>
          <p:cNvPr id="6" name="Content Placeholder 5"/>
          <p:cNvSpPr>
            <a:spLocks noGrp="1"/>
          </p:cNvSpPr>
          <p:nvPr>
            <p:ph sz="half" idx="2"/>
          </p:nvPr>
        </p:nvSpPr>
        <p:spPr>
          <a:xfrm>
            <a:off x="839570" y="2505075"/>
            <a:ext cx="5156444" cy="3413005"/>
          </a:xfrm>
          <a:solidFill>
            <a:schemeClr val="accent1">
              <a:lumMod val="20000"/>
              <a:lumOff val="80000"/>
            </a:schemeClr>
          </a:solidFill>
        </p:spPr>
        <p:txBody>
          <a:bodyPr>
            <a:normAutofit/>
          </a:bodyPr>
          <a:lstStyle/>
          <a:p>
            <a:pPr marL="0" indent="0">
              <a:buNone/>
            </a:pPr>
            <a:r>
              <a:rPr lang="en-US" sz="2000" dirty="0" smtClean="0"/>
              <a:t>Students will be able to …</a:t>
            </a:r>
          </a:p>
          <a:p>
            <a:r>
              <a:rPr lang="en-US" sz="2000" dirty="0" smtClean="0"/>
              <a:t>Name symptoms of pregnancy and prenatal care considerations. </a:t>
            </a:r>
          </a:p>
          <a:p>
            <a:r>
              <a:rPr lang="en-US" sz="2000" dirty="0" smtClean="0"/>
              <a:t>Explain choices that people have when they learn that they are pregnant.</a:t>
            </a:r>
            <a:endParaRPr lang="en-US" dirty="0"/>
          </a:p>
          <a:p>
            <a:r>
              <a:rPr lang="en-US" sz="2000" dirty="0" smtClean="0"/>
              <a:t>Access medically accurate information on legally available pregnancy options and prenatal care.</a:t>
            </a:r>
          </a:p>
        </p:txBody>
      </p:sp>
      <p:sp>
        <p:nvSpPr>
          <p:cNvPr id="7" name="Text Placeholder 6"/>
          <p:cNvSpPr>
            <a:spLocks noGrp="1"/>
          </p:cNvSpPr>
          <p:nvPr>
            <p:ph type="body" sz="quarter" idx="3"/>
          </p:nvPr>
        </p:nvSpPr>
        <p:spPr>
          <a:solidFill>
            <a:schemeClr val="accent2">
              <a:lumMod val="60000"/>
              <a:lumOff val="40000"/>
            </a:schemeClr>
          </a:solidFill>
        </p:spPr>
        <p:txBody>
          <a:bodyPr/>
          <a:lstStyle/>
          <a:p>
            <a:pPr algn="ctr">
              <a:lnSpc>
                <a:spcPct val="100000"/>
              </a:lnSpc>
              <a:spcBef>
                <a:spcPts val="0"/>
              </a:spcBef>
            </a:pPr>
            <a:r>
              <a:rPr lang="en-US" sz="3200" dirty="0" smtClean="0">
                <a:solidFill>
                  <a:schemeClr val="bg1"/>
                </a:solidFill>
              </a:rPr>
              <a:t>Activities</a:t>
            </a:r>
            <a:r>
              <a:rPr lang="en-US" dirty="0"/>
              <a:t>	</a:t>
            </a:r>
            <a:endParaRPr lang="en-US" dirty="0" smtClean="0"/>
          </a:p>
          <a:p>
            <a:pPr algn="ctr"/>
            <a:endParaRPr lang="en-US" sz="100" dirty="0"/>
          </a:p>
        </p:txBody>
      </p:sp>
      <p:sp>
        <p:nvSpPr>
          <p:cNvPr id="8" name="Content Placeholder 7"/>
          <p:cNvSpPr>
            <a:spLocks noGrp="1"/>
          </p:cNvSpPr>
          <p:nvPr>
            <p:ph sz="quarter" idx="4"/>
          </p:nvPr>
        </p:nvSpPr>
        <p:spPr>
          <a:xfrm>
            <a:off x="6170593" y="2505075"/>
            <a:ext cx="5181838" cy="3413005"/>
          </a:xfrm>
          <a:solidFill>
            <a:schemeClr val="accent2">
              <a:lumMod val="20000"/>
              <a:lumOff val="80000"/>
            </a:schemeClr>
          </a:solidFill>
        </p:spPr>
        <p:txBody>
          <a:bodyPr>
            <a:normAutofit fontScale="85000" lnSpcReduction="20000"/>
          </a:bodyPr>
          <a:lstStyle/>
          <a:p>
            <a:pPr marL="0" indent="0">
              <a:buNone/>
            </a:pPr>
            <a:r>
              <a:rPr lang="en-US" sz="2400" dirty="0" smtClean="0"/>
              <a:t>Students will …</a:t>
            </a:r>
          </a:p>
          <a:p>
            <a:r>
              <a:rPr lang="en-US" sz="2200" dirty="0" smtClean="0"/>
              <a:t>Watch a video of a young woman who believes she might be pregnant and discuss her options.</a:t>
            </a:r>
          </a:p>
          <a:p>
            <a:r>
              <a:rPr lang="en-US" sz="2200" dirty="0" smtClean="0"/>
              <a:t>Brainstorm symptoms that people might have if they are pregnant and what they need to do to verify a pregnancy.</a:t>
            </a:r>
          </a:p>
          <a:p>
            <a:r>
              <a:rPr lang="en-US" sz="2200" dirty="0" smtClean="0"/>
              <a:t>Work in groups to reflect on scenarios in which someone finds themselves pregnant and what their options are.</a:t>
            </a:r>
          </a:p>
          <a:p>
            <a:r>
              <a:rPr lang="en-US" sz="2200" dirty="0" smtClean="0"/>
              <a:t>Visit 3 different websites that provide medically accurate and legally available pregnancy information and answer the questions about pregnancy and prenatal care. </a:t>
            </a:r>
          </a:p>
        </p:txBody>
      </p:sp>
      <p:sp>
        <p:nvSpPr>
          <p:cNvPr id="10" name="TextBox 9"/>
          <p:cNvSpPr txBox="1"/>
          <p:nvPr/>
        </p:nvSpPr>
        <p:spPr>
          <a:xfrm>
            <a:off x="839569" y="5918080"/>
            <a:ext cx="10512862" cy="461665"/>
          </a:xfrm>
          <a:prstGeom prst="rect">
            <a:avLst/>
          </a:prstGeom>
          <a:solidFill>
            <a:schemeClr val="accent6">
              <a:lumMod val="40000"/>
              <a:lumOff val="60000"/>
            </a:schemeClr>
          </a:solidFill>
        </p:spPr>
        <p:txBody>
          <a:bodyPr wrap="square" rtlCol="0">
            <a:spAutoFit/>
          </a:bodyPr>
          <a:lstStyle/>
          <a:p>
            <a:r>
              <a:rPr lang="en-US" b="1" dirty="0" smtClean="0">
                <a:solidFill>
                  <a:srgbClr val="002060"/>
                </a:solidFill>
              </a:rPr>
              <a:t>Homework:  </a:t>
            </a:r>
            <a:r>
              <a:rPr lang="en-US" b="1" i="1" dirty="0" smtClean="0">
                <a:solidFill>
                  <a:srgbClr val="002060"/>
                </a:solidFill>
              </a:rPr>
              <a:t>None</a:t>
            </a:r>
            <a:endParaRPr lang="en-US" sz="2000" dirty="0"/>
          </a:p>
        </p:txBody>
      </p:sp>
    </p:spTree>
    <p:extLst>
      <p:ext uri="{BB962C8B-B14F-4D97-AF65-F5344CB8AC3E}">
        <p14:creationId xmlns:p14="http://schemas.microsoft.com/office/powerpoint/2010/main" val="25972502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20000"/>
              <a:lumOff val="80000"/>
            </a:schemeClr>
          </a:solidFill>
        </p:spPr>
        <p:txBody>
          <a:bodyPr>
            <a:normAutofit fontScale="90000"/>
          </a:bodyPr>
          <a:lstStyle/>
          <a:p>
            <a:r>
              <a:rPr lang="en-US" sz="4900" b="1" dirty="0" smtClean="0">
                <a:latin typeface="+mn-lt"/>
              </a:rPr>
              <a:t>Lesson 8</a:t>
            </a:r>
            <a:r>
              <a:rPr lang="en-US" b="1" dirty="0" smtClean="0">
                <a:latin typeface="+mn-lt"/>
              </a:rPr>
              <a:t/>
            </a:r>
            <a:br>
              <a:rPr lang="en-US" b="1" dirty="0" smtClean="0">
                <a:latin typeface="+mn-lt"/>
              </a:rPr>
            </a:br>
            <a:r>
              <a:rPr lang="en-US" sz="3600" b="1" dirty="0" smtClean="0">
                <a:latin typeface="+mn-lt"/>
              </a:rPr>
              <a:t>Warning Signs: Understanding Sexual Abuse and Assault</a:t>
            </a:r>
            <a:endParaRPr lang="en-US" b="1" dirty="0">
              <a:latin typeface="+mn-lt"/>
            </a:endParaRPr>
          </a:p>
        </p:txBody>
      </p:sp>
      <p:sp>
        <p:nvSpPr>
          <p:cNvPr id="5" name="Text Placeholder 4"/>
          <p:cNvSpPr>
            <a:spLocks noGrp="1"/>
          </p:cNvSpPr>
          <p:nvPr>
            <p:ph type="body" idx="1"/>
          </p:nvPr>
        </p:nvSpPr>
        <p:spPr>
          <a:solidFill>
            <a:schemeClr val="accent1">
              <a:lumMod val="60000"/>
              <a:lumOff val="40000"/>
            </a:schemeClr>
          </a:solidFill>
        </p:spPr>
        <p:txBody>
          <a:bodyPr/>
          <a:lstStyle/>
          <a:p>
            <a:pPr algn="ctr">
              <a:lnSpc>
                <a:spcPct val="100000"/>
              </a:lnSpc>
              <a:spcBef>
                <a:spcPts val="0"/>
              </a:spcBef>
            </a:pPr>
            <a:r>
              <a:rPr lang="en-US" sz="3200" dirty="0" smtClean="0">
                <a:solidFill>
                  <a:schemeClr val="bg1"/>
                </a:solidFill>
              </a:rPr>
              <a:t>Objectives</a:t>
            </a:r>
            <a:r>
              <a:rPr lang="en-US" dirty="0" smtClean="0"/>
              <a:t>	</a:t>
            </a:r>
          </a:p>
          <a:p>
            <a:pPr algn="ctr"/>
            <a:endParaRPr lang="en-US" sz="100" dirty="0"/>
          </a:p>
        </p:txBody>
      </p:sp>
      <p:sp>
        <p:nvSpPr>
          <p:cNvPr id="6" name="Content Placeholder 5"/>
          <p:cNvSpPr>
            <a:spLocks noGrp="1"/>
          </p:cNvSpPr>
          <p:nvPr>
            <p:ph sz="half" idx="2"/>
          </p:nvPr>
        </p:nvSpPr>
        <p:spPr>
          <a:xfrm>
            <a:off x="839570" y="2505075"/>
            <a:ext cx="5156444" cy="2547939"/>
          </a:xfrm>
          <a:solidFill>
            <a:schemeClr val="accent1">
              <a:lumMod val="20000"/>
              <a:lumOff val="80000"/>
            </a:schemeClr>
          </a:solidFill>
        </p:spPr>
        <p:txBody>
          <a:bodyPr>
            <a:normAutofit lnSpcReduction="10000"/>
          </a:bodyPr>
          <a:lstStyle/>
          <a:p>
            <a:pPr marL="0" indent="0">
              <a:buNone/>
            </a:pPr>
            <a:r>
              <a:rPr lang="en-US" sz="2000" dirty="0" smtClean="0"/>
              <a:t>Students will be able to …</a:t>
            </a:r>
          </a:p>
          <a:p>
            <a:r>
              <a:rPr lang="en-US" sz="2000" dirty="0" smtClean="0"/>
              <a:t>Name different types of sexual assault, including sex trafficking, and the possible impacts of assault or abuse.</a:t>
            </a:r>
          </a:p>
          <a:p>
            <a:r>
              <a:rPr lang="en-US" sz="2000" dirty="0" smtClean="0"/>
              <a:t>List examples of assault and relationship abuse.</a:t>
            </a:r>
            <a:endParaRPr lang="en-US" dirty="0"/>
          </a:p>
          <a:p>
            <a:r>
              <a:rPr lang="en-US" sz="2000" dirty="0" smtClean="0"/>
              <a:t>Demonstrate understanding of how and where to report assault or abuse.</a:t>
            </a:r>
          </a:p>
        </p:txBody>
      </p:sp>
      <p:sp>
        <p:nvSpPr>
          <p:cNvPr id="7" name="Text Placeholder 6"/>
          <p:cNvSpPr>
            <a:spLocks noGrp="1"/>
          </p:cNvSpPr>
          <p:nvPr>
            <p:ph type="body" sz="quarter" idx="3"/>
          </p:nvPr>
        </p:nvSpPr>
        <p:spPr>
          <a:solidFill>
            <a:schemeClr val="accent2">
              <a:lumMod val="60000"/>
              <a:lumOff val="40000"/>
            </a:schemeClr>
          </a:solidFill>
        </p:spPr>
        <p:txBody>
          <a:bodyPr/>
          <a:lstStyle/>
          <a:p>
            <a:pPr algn="ctr">
              <a:lnSpc>
                <a:spcPct val="100000"/>
              </a:lnSpc>
              <a:spcBef>
                <a:spcPts val="0"/>
              </a:spcBef>
            </a:pPr>
            <a:r>
              <a:rPr lang="en-US" sz="3200" dirty="0" smtClean="0">
                <a:solidFill>
                  <a:schemeClr val="bg1"/>
                </a:solidFill>
              </a:rPr>
              <a:t>Activities</a:t>
            </a:r>
            <a:r>
              <a:rPr lang="en-US" dirty="0"/>
              <a:t>	</a:t>
            </a:r>
            <a:endParaRPr lang="en-US" dirty="0" smtClean="0"/>
          </a:p>
          <a:p>
            <a:pPr algn="ctr"/>
            <a:endParaRPr lang="en-US" sz="100" dirty="0"/>
          </a:p>
        </p:txBody>
      </p:sp>
      <p:sp>
        <p:nvSpPr>
          <p:cNvPr id="8" name="Content Placeholder 7"/>
          <p:cNvSpPr>
            <a:spLocks noGrp="1"/>
          </p:cNvSpPr>
          <p:nvPr>
            <p:ph sz="quarter" idx="4"/>
          </p:nvPr>
        </p:nvSpPr>
        <p:spPr>
          <a:xfrm>
            <a:off x="6170593" y="2505075"/>
            <a:ext cx="5181838" cy="2547939"/>
          </a:xfrm>
          <a:solidFill>
            <a:schemeClr val="accent2">
              <a:lumMod val="20000"/>
              <a:lumOff val="80000"/>
            </a:schemeClr>
          </a:solidFill>
        </p:spPr>
        <p:txBody>
          <a:bodyPr>
            <a:normAutofit fontScale="92500" lnSpcReduction="20000"/>
          </a:bodyPr>
          <a:lstStyle/>
          <a:p>
            <a:pPr marL="0" indent="0">
              <a:buNone/>
            </a:pPr>
            <a:r>
              <a:rPr lang="en-US" sz="2200" dirty="0" smtClean="0"/>
              <a:t>Students will …</a:t>
            </a:r>
          </a:p>
          <a:p>
            <a:r>
              <a:rPr lang="en-US" sz="2200" dirty="0" smtClean="0"/>
              <a:t>Watch video clips in which information regarding sexual assault and relationship abuse is described.</a:t>
            </a:r>
          </a:p>
          <a:p>
            <a:r>
              <a:rPr lang="en-US" sz="2200" dirty="0" smtClean="0"/>
              <a:t>Discuss different types of assault and abuse, examples of each, and the impact that these situations can have on females and males.</a:t>
            </a:r>
          </a:p>
          <a:p>
            <a:r>
              <a:rPr lang="en-US" sz="2200" dirty="0" smtClean="0"/>
              <a:t>Reflect on the meaning of consent within relationships.</a:t>
            </a:r>
          </a:p>
        </p:txBody>
      </p:sp>
      <p:sp>
        <p:nvSpPr>
          <p:cNvPr id="10" name="TextBox 9"/>
          <p:cNvSpPr txBox="1"/>
          <p:nvPr/>
        </p:nvSpPr>
        <p:spPr>
          <a:xfrm>
            <a:off x="826873" y="5050665"/>
            <a:ext cx="10512862" cy="1077218"/>
          </a:xfrm>
          <a:prstGeom prst="rect">
            <a:avLst/>
          </a:prstGeom>
          <a:solidFill>
            <a:schemeClr val="accent6">
              <a:lumMod val="40000"/>
              <a:lumOff val="60000"/>
            </a:schemeClr>
          </a:solidFill>
        </p:spPr>
        <p:txBody>
          <a:bodyPr wrap="square" rtlCol="0">
            <a:spAutoFit/>
          </a:bodyPr>
          <a:lstStyle/>
          <a:p>
            <a:r>
              <a:rPr lang="en-US" b="1" dirty="0" smtClean="0">
                <a:solidFill>
                  <a:srgbClr val="002060"/>
                </a:solidFill>
              </a:rPr>
              <a:t>Homework:  </a:t>
            </a:r>
            <a:r>
              <a:rPr lang="en-US" b="1" i="1" dirty="0" smtClean="0">
                <a:solidFill>
                  <a:srgbClr val="002060"/>
                </a:solidFill>
              </a:rPr>
              <a:t>Taking Action: Making Sexual Abuse and Assault STOP</a:t>
            </a:r>
            <a:endParaRPr lang="en-US" b="1" dirty="0" smtClean="0">
              <a:solidFill>
                <a:srgbClr val="002060"/>
              </a:solidFill>
            </a:endParaRPr>
          </a:p>
          <a:p>
            <a:r>
              <a:rPr lang="en-US" sz="2000" dirty="0" smtClean="0"/>
              <a:t>Students will go to a medically accurate and youth-positive online resource to answer questions about sexual abuse and assault, including how and where to report abuse and assault.</a:t>
            </a:r>
            <a:endParaRPr lang="en-US" sz="2000" dirty="0"/>
          </a:p>
        </p:txBody>
      </p:sp>
    </p:spTree>
    <p:extLst>
      <p:ext uri="{BB962C8B-B14F-4D97-AF65-F5344CB8AC3E}">
        <p14:creationId xmlns:p14="http://schemas.microsoft.com/office/powerpoint/2010/main" val="42140275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20000"/>
              <a:lumOff val="80000"/>
            </a:schemeClr>
          </a:solidFill>
        </p:spPr>
        <p:txBody>
          <a:bodyPr/>
          <a:lstStyle/>
          <a:p>
            <a:r>
              <a:rPr lang="en-US" b="1" dirty="0" smtClean="0">
                <a:latin typeface="+mn-lt"/>
              </a:rPr>
              <a:t>Lesson 9</a:t>
            </a:r>
            <a:br>
              <a:rPr lang="en-US" b="1" dirty="0" smtClean="0">
                <a:latin typeface="+mn-lt"/>
              </a:rPr>
            </a:br>
            <a:r>
              <a:rPr lang="en-US" sz="3600" b="1" dirty="0" smtClean="0">
                <a:latin typeface="+mn-lt"/>
              </a:rPr>
              <a:t>Making SMART Choices</a:t>
            </a:r>
            <a:endParaRPr lang="en-US" b="1" dirty="0">
              <a:latin typeface="+mn-lt"/>
            </a:endParaRPr>
          </a:p>
        </p:txBody>
      </p:sp>
      <p:sp>
        <p:nvSpPr>
          <p:cNvPr id="5" name="Text Placeholder 4"/>
          <p:cNvSpPr>
            <a:spLocks noGrp="1"/>
          </p:cNvSpPr>
          <p:nvPr>
            <p:ph type="body" idx="1"/>
          </p:nvPr>
        </p:nvSpPr>
        <p:spPr>
          <a:solidFill>
            <a:schemeClr val="accent1">
              <a:lumMod val="60000"/>
              <a:lumOff val="40000"/>
            </a:schemeClr>
          </a:solidFill>
        </p:spPr>
        <p:txBody>
          <a:bodyPr/>
          <a:lstStyle/>
          <a:p>
            <a:pPr algn="ctr">
              <a:lnSpc>
                <a:spcPct val="100000"/>
              </a:lnSpc>
              <a:spcBef>
                <a:spcPts val="0"/>
              </a:spcBef>
            </a:pPr>
            <a:r>
              <a:rPr lang="en-US" sz="3200" dirty="0" smtClean="0">
                <a:solidFill>
                  <a:schemeClr val="bg1"/>
                </a:solidFill>
              </a:rPr>
              <a:t>Objectives</a:t>
            </a:r>
            <a:r>
              <a:rPr lang="en-US" dirty="0" smtClean="0"/>
              <a:t>	</a:t>
            </a:r>
          </a:p>
          <a:p>
            <a:pPr algn="ctr"/>
            <a:endParaRPr lang="en-US" sz="100" dirty="0"/>
          </a:p>
        </p:txBody>
      </p:sp>
      <p:sp>
        <p:nvSpPr>
          <p:cNvPr id="6" name="Content Placeholder 5"/>
          <p:cNvSpPr>
            <a:spLocks noGrp="1"/>
          </p:cNvSpPr>
          <p:nvPr>
            <p:ph sz="half" idx="2"/>
          </p:nvPr>
        </p:nvSpPr>
        <p:spPr>
          <a:xfrm>
            <a:off x="839570" y="2505075"/>
            <a:ext cx="5156444" cy="2547939"/>
          </a:xfrm>
          <a:solidFill>
            <a:schemeClr val="accent1">
              <a:lumMod val="20000"/>
              <a:lumOff val="80000"/>
            </a:schemeClr>
          </a:solidFill>
        </p:spPr>
        <p:txBody>
          <a:bodyPr>
            <a:normAutofit lnSpcReduction="10000"/>
          </a:bodyPr>
          <a:lstStyle/>
          <a:p>
            <a:pPr marL="0" indent="0">
              <a:buNone/>
            </a:pPr>
            <a:r>
              <a:rPr lang="en-US" sz="2000" dirty="0" smtClean="0"/>
              <a:t>Students will be able to …</a:t>
            </a:r>
          </a:p>
          <a:p>
            <a:r>
              <a:rPr lang="en-US" sz="2000" dirty="0" smtClean="0"/>
              <a:t>Demonstrate understanding of a decision-making model.</a:t>
            </a:r>
          </a:p>
          <a:p>
            <a:r>
              <a:rPr lang="en-US" sz="2000" dirty="0" smtClean="0"/>
              <a:t>Use a decision-making model to determine whether they want to be in a sexual relationship.</a:t>
            </a:r>
            <a:endParaRPr lang="en-US" dirty="0"/>
          </a:p>
          <a:p>
            <a:r>
              <a:rPr lang="en-US" sz="2000" dirty="0" smtClean="0"/>
              <a:t>Apply this decision-making model to real-life situations.</a:t>
            </a:r>
          </a:p>
          <a:p>
            <a:pPr marL="0" indent="0">
              <a:buNone/>
            </a:pPr>
            <a:endParaRPr lang="en-US" sz="2000" dirty="0" smtClean="0"/>
          </a:p>
        </p:txBody>
      </p:sp>
      <p:sp>
        <p:nvSpPr>
          <p:cNvPr id="7" name="Text Placeholder 6"/>
          <p:cNvSpPr>
            <a:spLocks noGrp="1"/>
          </p:cNvSpPr>
          <p:nvPr>
            <p:ph type="body" sz="quarter" idx="3"/>
          </p:nvPr>
        </p:nvSpPr>
        <p:spPr>
          <a:solidFill>
            <a:schemeClr val="accent2">
              <a:lumMod val="60000"/>
              <a:lumOff val="40000"/>
            </a:schemeClr>
          </a:solidFill>
        </p:spPr>
        <p:txBody>
          <a:bodyPr/>
          <a:lstStyle/>
          <a:p>
            <a:pPr algn="ctr">
              <a:lnSpc>
                <a:spcPct val="100000"/>
              </a:lnSpc>
              <a:spcBef>
                <a:spcPts val="0"/>
              </a:spcBef>
            </a:pPr>
            <a:r>
              <a:rPr lang="en-US" sz="3200" dirty="0" smtClean="0">
                <a:solidFill>
                  <a:schemeClr val="bg1"/>
                </a:solidFill>
              </a:rPr>
              <a:t>Activities</a:t>
            </a:r>
            <a:r>
              <a:rPr lang="en-US" dirty="0"/>
              <a:t>	</a:t>
            </a:r>
            <a:endParaRPr lang="en-US" dirty="0" smtClean="0"/>
          </a:p>
          <a:p>
            <a:pPr algn="ctr"/>
            <a:endParaRPr lang="en-US" sz="100" dirty="0"/>
          </a:p>
        </p:txBody>
      </p:sp>
      <p:sp>
        <p:nvSpPr>
          <p:cNvPr id="8" name="Content Placeholder 7"/>
          <p:cNvSpPr>
            <a:spLocks noGrp="1"/>
          </p:cNvSpPr>
          <p:nvPr>
            <p:ph sz="quarter" idx="4"/>
          </p:nvPr>
        </p:nvSpPr>
        <p:spPr>
          <a:xfrm>
            <a:off x="6170593" y="2505075"/>
            <a:ext cx="5181838" cy="2547939"/>
          </a:xfrm>
          <a:solidFill>
            <a:schemeClr val="accent2">
              <a:lumMod val="20000"/>
              <a:lumOff val="80000"/>
            </a:schemeClr>
          </a:solidFill>
        </p:spPr>
        <p:txBody>
          <a:bodyPr>
            <a:normAutofit fontScale="92500" lnSpcReduction="20000"/>
          </a:bodyPr>
          <a:lstStyle/>
          <a:p>
            <a:pPr marL="0" indent="0">
              <a:buNone/>
            </a:pPr>
            <a:r>
              <a:rPr lang="en-US" sz="2200" dirty="0" smtClean="0"/>
              <a:t>Students will …</a:t>
            </a:r>
          </a:p>
          <a:p>
            <a:r>
              <a:rPr lang="en-US" sz="2200" dirty="0" smtClean="0"/>
              <a:t>Brainstorm ways to avoid a confrontational situation at school.</a:t>
            </a:r>
          </a:p>
          <a:p>
            <a:r>
              <a:rPr lang="en-US" sz="2200" dirty="0" smtClean="0"/>
              <a:t>Learn about the SMART Choices Model that can help young adults make informed and age-appropriate decisions.</a:t>
            </a:r>
          </a:p>
          <a:p>
            <a:r>
              <a:rPr lang="en-US" sz="2200" dirty="0" smtClean="0"/>
              <a:t>Apply the SMART model to scenarios in which young adults are deciding whether or not to have a sexual relationship.</a:t>
            </a:r>
          </a:p>
        </p:txBody>
      </p:sp>
      <p:sp>
        <p:nvSpPr>
          <p:cNvPr id="10" name="TextBox 9"/>
          <p:cNvSpPr txBox="1"/>
          <p:nvPr/>
        </p:nvSpPr>
        <p:spPr>
          <a:xfrm>
            <a:off x="826873" y="5050665"/>
            <a:ext cx="10512862" cy="1384995"/>
          </a:xfrm>
          <a:prstGeom prst="rect">
            <a:avLst/>
          </a:prstGeom>
          <a:solidFill>
            <a:schemeClr val="accent6">
              <a:lumMod val="40000"/>
              <a:lumOff val="60000"/>
            </a:schemeClr>
          </a:solidFill>
        </p:spPr>
        <p:txBody>
          <a:bodyPr wrap="square" rtlCol="0">
            <a:spAutoFit/>
          </a:bodyPr>
          <a:lstStyle/>
          <a:p>
            <a:r>
              <a:rPr lang="en-US" b="1" dirty="0" smtClean="0">
                <a:solidFill>
                  <a:srgbClr val="002060"/>
                </a:solidFill>
              </a:rPr>
              <a:t>Homework:  </a:t>
            </a:r>
            <a:r>
              <a:rPr lang="en-US" b="1" i="1" dirty="0" smtClean="0">
                <a:solidFill>
                  <a:srgbClr val="002060"/>
                </a:solidFill>
              </a:rPr>
              <a:t>Everything’s Different, Nothing’s Changed </a:t>
            </a:r>
            <a:endParaRPr lang="en-US" b="1" dirty="0" smtClean="0">
              <a:solidFill>
                <a:srgbClr val="002060"/>
              </a:solidFill>
            </a:endParaRPr>
          </a:p>
          <a:p>
            <a:r>
              <a:rPr lang="en-US" sz="2000" dirty="0" smtClean="0"/>
              <a:t>Students discuss with a parent or caregiver how pressures to have sex might be the same or different from when the parent/caregiver was a teenager and what information teenagers need to know in order to make healthy sexual decisions.</a:t>
            </a:r>
            <a:endParaRPr lang="en-US" sz="2000" dirty="0"/>
          </a:p>
        </p:txBody>
      </p:sp>
    </p:spTree>
    <p:extLst>
      <p:ext uri="{BB962C8B-B14F-4D97-AF65-F5344CB8AC3E}">
        <p14:creationId xmlns:p14="http://schemas.microsoft.com/office/powerpoint/2010/main" val="4587983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20000"/>
              <a:lumOff val="80000"/>
            </a:schemeClr>
          </a:solidFill>
        </p:spPr>
        <p:txBody>
          <a:bodyPr/>
          <a:lstStyle/>
          <a:p>
            <a:r>
              <a:rPr lang="en-US" b="1" dirty="0" smtClean="0">
                <a:latin typeface="+mn-lt"/>
              </a:rPr>
              <a:t>Lesson 10</a:t>
            </a:r>
            <a:br>
              <a:rPr lang="en-US" b="1" dirty="0" smtClean="0">
                <a:latin typeface="+mn-lt"/>
              </a:rPr>
            </a:br>
            <a:r>
              <a:rPr lang="en-US" sz="3600" b="1" dirty="0" smtClean="0">
                <a:latin typeface="+mn-lt"/>
              </a:rPr>
              <a:t>Let’s Talk about Sex </a:t>
            </a:r>
            <a:endParaRPr lang="en-US" b="1" dirty="0">
              <a:latin typeface="+mn-lt"/>
            </a:endParaRPr>
          </a:p>
        </p:txBody>
      </p:sp>
      <p:sp>
        <p:nvSpPr>
          <p:cNvPr id="5" name="Text Placeholder 4"/>
          <p:cNvSpPr>
            <a:spLocks noGrp="1"/>
          </p:cNvSpPr>
          <p:nvPr>
            <p:ph type="body" idx="1"/>
          </p:nvPr>
        </p:nvSpPr>
        <p:spPr>
          <a:solidFill>
            <a:schemeClr val="accent1">
              <a:lumMod val="60000"/>
              <a:lumOff val="40000"/>
            </a:schemeClr>
          </a:solidFill>
        </p:spPr>
        <p:txBody>
          <a:bodyPr/>
          <a:lstStyle/>
          <a:p>
            <a:pPr algn="ctr">
              <a:lnSpc>
                <a:spcPct val="100000"/>
              </a:lnSpc>
              <a:spcBef>
                <a:spcPts val="0"/>
              </a:spcBef>
            </a:pPr>
            <a:r>
              <a:rPr lang="en-US" sz="3200" dirty="0" smtClean="0">
                <a:solidFill>
                  <a:schemeClr val="bg1"/>
                </a:solidFill>
              </a:rPr>
              <a:t>Objectives</a:t>
            </a:r>
            <a:r>
              <a:rPr lang="en-US" dirty="0" smtClean="0"/>
              <a:t>	</a:t>
            </a:r>
          </a:p>
          <a:p>
            <a:pPr algn="ctr"/>
            <a:endParaRPr lang="en-US" sz="100" dirty="0"/>
          </a:p>
        </p:txBody>
      </p:sp>
      <p:sp>
        <p:nvSpPr>
          <p:cNvPr id="6" name="Content Placeholder 5"/>
          <p:cNvSpPr>
            <a:spLocks noGrp="1"/>
          </p:cNvSpPr>
          <p:nvPr>
            <p:ph sz="half" idx="2"/>
          </p:nvPr>
        </p:nvSpPr>
        <p:spPr>
          <a:xfrm>
            <a:off x="839570" y="2505075"/>
            <a:ext cx="5156444" cy="2547939"/>
          </a:xfrm>
          <a:solidFill>
            <a:schemeClr val="accent1">
              <a:lumMod val="20000"/>
              <a:lumOff val="80000"/>
            </a:schemeClr>
          </a:solidFill>
        </p:spPr>
        <p:txBody>
          <a:bodyPr/>
          <a:lstStyle/>
          <a:p>
            <a:pPr marL="0" indent="0">
              <a:buNone/>
            </a:pPr>
            <a:r>
              <a:rPr lang="en-US" sz="2000" dirty="0" smtClean="0"/>
              <a:t>Students will be able to …</a:t>
            </a:r>
          </a:p>
          <a:p>
            <a:r>
              <a:rPr lang="en-US" sz="2000" dirty="0" smtClean="0"/>
              <a:t>Describe different types of communication that people use.</a:t>
            </a:r>
            <a:endParaRPr lang="en-US" dirty="0"/>
          </a:p>
          <a:p>
            <a:r>
              <a:rPr lang="en-US" sz="2000" dirty="0" smtClean="0"/>
              <a:t>Demonstrate how to effectively use assertive communication in relationships to enforce healthy decision-making.</a:t>
            </a:r>
          </a:p>
        </p:txBody>
      </p:sp>
      <p:sp>
        <p:nvSpPr>
          <p:cNvPr id="7" name="Text Placeholder 6"/>
          <p:cNvSpPr>
            <a:spLocks noGrp="1"/>
          </p:cNvSpPr>
          <p:nvPr>
            <p:ph type="body" sz="quarter" idx="3"/>
          </p:nvPr>
        </p:nvSpPr>
        <p:spPr>
          <a:solidFill>
            <a:schemeClr val="accent2">
              <a:lumMod val="60000"/>
              <a:lumOff val="40000"/>
            </a:schemeClr>
          </a:solidFill>
        </p:spPr>
        <p:txBody>
          <a:bodyPr/>
          <a:lstStyle/>
          <a:p>
            <a:pPr algn="ctr">
              <a:lnSpc>
                <a:spcPct val="100000"/>
              </a:lnSpc>
              <a:spcBef>
                <a:spcPts val="0"/>
              </a:spcBef>
            </a:pPr>
            <a:r>
              <a:rPr lang="en-US" sz="3200" dirty="0" smtClean="0">
                <a:solidFill>
                  <a:schemeClr val="bg1"/>
                </a:solidFill>
              </a:rPr>
              <a:t>Activities</a:t>
            </a:r>
            <a:r>
              <a:rPr lang="en-US" dirty="0"/>
              <a:t>	</a:t>
            </a:r>
            <a:endParaRPr lang="en-US" dirty="0" smtClean="0"/>
          </a:p>
          <a:p>
            <a:pPr algn="ctr"/>
            <a:endParaRPr lang="en-US" sz="100" dirty="0"/>
          </a:p>
        </p:txBody>
      </p:sp>
      <p:sp>
        <p:nvSpPr>
          <p:cNvPr id="8" name="Content Placeholder 7"/>
          <p:cNvSpPr>
            <a:spLocks noGrp="1"/>
          </p:cNvSpPr>
          <p:nvPr>
            <p:ph sz="quarter" idx="4"/>
          </p:nvPr>
        </p:nvSpPr>
        <p:spPr>
          <a:xfrm>
            <a:off x="6170593" y="2505075"/>
            <a:ext cx="5181838" cy="2547939"/>
          </a:xfrm>
          <a:solidFill>
            <a:schemeClr val="accent2">
              <a:lumMod val="20000"/>
              <a:lumOff val="80000"/>
            </a:schemeClr>
          </a:solidFill>
        </p:spPr>
        <p:txBody>
          <a:bodyPr>
            <a:normAutofit lnSpcReduction="10000"/>
          </a:bodyPr>
          <a:lstStyle/>
          <a:p>
            <a:pPr marL="0" indent="0">
              <a:buNone/>
            </a:pPr>
            <a:r>
              <a:rPr lang="en-US" sz="2000" dirty="0" smtClean="0"/>
              <a:t>Students will …</a:t>
            </a:r>
          </a:p>
          <a:p>
            <a:r>
              <a:rPr lang="en-US" sz="2000" dirty="0" smtClean="0"/>
              <a:t>Brainstorm what sometimes makes communicating about sex difficult.</a:t>
            </a:r>
          </a:p>
          <a:p>
            <a:r>
              <a:rPr lang="en-US" sz="2000" dirty="0" smtClean="0"/>
              <a:t>Define and describe aggressive, passive, and assertive communication.</a:t>
            </a:r>
          </a:p>
          <a:p>
            <a:r>
              <a:rPr lang="en-US" sz="2000" dirty="0" smtClean="0"/>
              <a:t>Practice communicating assertively in scenarios in which one person is pressuring the other person to have sex.</a:t>
            </a:r>
          </a:p>
        </p:txBody>
      </p:sp>
      <p:sp>
        <p:nvSpPr>
          <p:cNvPr id="10" name="TextBox 9"/>
          <p:cNvSpPr txBox="1"/>
          <p:nvPr/>
        </p:nvSpPr>
        <p:spPr>
          <a:xfrm>
            <a:off x="826873" y="5050665"/>
            <a:ext cx="10512862" cy="1077218"/>
          </a:xfrm>
          <a:prstGeom prst="rect">
            <a:avLst/>
          </a:prstGeom>
          <a:solidFill>
            <a:schemeClr val="accent6">
              <a:lumMod val="40000"/>
              <a:lumOff val="60000"/>
            </a:schemeClr>
          </a:solidFill>
        </p:spPr>
        <p:txBody>
          <a:bodyPr wrap="square" rtlCol="0">
            <a:spAutoFit/>
          </a:bodyPr>
          <a:lstStyle/>
          <a:p>
            <a:r>
              <a:rPr lang="en-US" b="1" dirty="0" smtClean="0">
                <a:solidFill>
                  <a:srgbClr val="002060"/>
                </a:solidFill>
              </a:rPr>
              <a:t>Homework:  </a:t>
            </a:r>
            <a:r>
              <a:rPr lang="en-US" b="1" i="1" dirty="0" smtClean="0">
                <a:solidFill>
                  <a:srgbClr val="002060"/>
                </a:solidFill>
              </a:rPr>
              <a:t>Talking by Text: What Do You Mean?</a:t>
            </a:r>
          </a:p>
          <a:p>
            <a:r>
              <a:rPr lang="en-US" sz="2000" dirty="0"/>
              <a:t>Students </a:t>
            </a:r>
            <a:r>
              <a:rPr lang="en-US" sz="2000" dirty="0" smtClean="0"/>
              <a:t>analyze different texting scenarios and explain what they would do in these situations to make the communication clearer and easier to understand.</a:t>
            </a:r>
            <a:endParaRPr lang="en-US" sz="2000" dirty="0"/>
          </a:p>
        </p:txBody>
      </p:sp>
    </p:spTree>
    <p:extLst>
      <p:ext uri="{BB962C8B-B14F-4D97-AF65-F5344CB8AC3E}">
        <p14:creationId xmlns:p14="http://schemas.microsoft.com/office/powerpoint/2010/main" val="23408681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9570" y="990600"/>
            <a:ext cx="3931213" cy="1066800"/>
          </a:xfrm>
          <a:solidFill>
            <a:schemeClr val="accent6">
              <a:lumMod val="40000"/>
              <a:lumOff val="60000"/>
            </a:schemeClr>
          </a:solidFill>
        </p:spPr>
        <p:txBody>
          <a:bodyPr>
            <a:normAutofit/>
          </a:bodyPr>
          <a:lstStyle/>
          <a:p>
            <a:r>
              <a:rPr lang="en-US" sz="3600" b="1" dirty="0" smtClean="0"/>
              <a:t>Contact Information</a:t>
            </a:r>
            <a:endParaRPr lang="en-US" sz="3600" b="1" dirty="0"/>
          </a:p>
        </p:txBody>
      </p:sp>
      <p:sp>
        <p:nvSpPr>
          <p:cNvPr id="6" name="Text Placeholder 5"/>
          <p:cNvSpPr>
            <a:spLocks noGrp="1"/>
          </p:cNvSpPr>
          <p:nvPr>
            <p:ph type="body" sz="half" idx="2"/>
          </p:nvPr>
        </p:nvSpPr>
        <p:spPr>
          <a:xfrm>
            <a:off x="839570" y="2057400"/>
            <a:ext cx="3931213" cy="3886200"/>
          </a:xfrm>
          <a:solidFill>
            <a:schemeClr val="accent1">
              <a:lumMod val="40000"/>
              <a:lumOff val="60000"/>
            </a:schemeClr>
          </a:solidFill>
        </p:spPr>
        <p:txBody>
          <a:bodyPr>
            <a:normAutofit/>
          </a:bodyPr>
          <a:lstStyle/>
          <a:p>
            <a:r>
              <a:rPr lang="en-US" sz="2000" dirty="0" smtClean="0"/>
              <a:t>Summer Hellewell</a:t>
            </a:r>
          </a:p>
          <a:p>
            <a:pPr>
              <a:spcBef>
                <a:spcPts val="600"/>
              </a:spcBef>
            </a:pPr>
            <a:r>
              <a:rPr lang="en-US" sz="2000" dirty="0" smtClean="0"/>
              <a:t>Resource Teacher</a:t>
            </a:r>
          </a:p>
          <a:p>
            <a:pPr>
              <a:spcBef>
                <a:spcPts val="600"/>
              </a:spcBef>
            </a:pPr>
            <a:r>
              <a:rPr lang="en-US" sz="2000" dirty="0" smtClean="0"/>
              <a:t>Sexual Health Education Program</a:t>
            </a:r>
          </a:p>
          <a:p>
            <a:pPr>
              <a:spcBef>
                <a:spcPts val="600"/>
              </a:spcBef>
            </a:pPr>
            <a:r>
              <a:rPr lang="en-US" sz="2000" dirty="0" smtClean="0"/>
              <a:t>4100 Normal Street, </a:t>
            </a:r>
            <a:r>
              <a:rPr lang="en-US" sz="2000" smtClean="0"/>
              <a:t>Room 2133</a:t>
            </a:r>
            <a:endParaRPr lang="en-US" sz="2000" dirty="0" smtClean="0"/>
          </a:p>
          <a:p>
            <a:pPr>
              <a:spcBef>
                <a:spcPts val="600"/>
              </a:spcBef>
            </a:pPr>
            <a:r>
              <a:rPr lang="en-US" sz="2000" dirty="0" smtClean="0"/>
              <a:t>San Diego, CA 92103</a:t>
            </a:r>
          </a:p>
          <a:p>
            <a:pPr>
              <a:spcBef>
                <a:spcPts val="600"/>
              </a:spcBef>
            </a:pPr>
            <a:r>
              <a:rPr lang="en-US" sz="2000" dirty="0" smtClean="0"/>
              <a:t>(619) 725-5583</a:t>
            </a:r>
          </a:p>
          <a:p>
            <a:pPr>
              <a:spcBef>
                <a:spcPts val="600"/>
              </a:spcBef>
            </a:pPr>
            <a:r>
              <a:rPr lang="en-US" sz="2000" dirty="0" smtClean="0">
                <a:hlinkClick r:id="rId2"/>
              </a:rPr>
              <a:t>shellewell@sandi.net</a:t>
            </a:r>
            <a:r>
              <a:rPr lang="en-US" sz="2000" dirty="0" smtClean="0"/>
              <a:t> </a:t>
            </a:r>
          </a:p>
          <a:p>
            <a:pPr>
              <a:spcBef>
                <a:spcPts val="600"/>
              </a:spcBef>
            </a:pPr>
            <a:r>
              <a:rPr lang="en-US" sz="2000" dirty="0" smtClean="0">
                <a:hlinkClick r:id="rId3"/>
              </a:rPr>
              <a:t>www.sandiegounified.org/SHEP</a:t>
            </a:r>
            <a:r>
              <a:rPr lang="en-US" sz="2000" dirty="0" smtClean="0"/>
              <a:t> </a:t>
            </a:r>
          </a:p>
          <a:p>
            <a:pPr>
              <a:spcBef>
                <a:spcPts val="1800"/>
              </a:spcBef>
            </a:pPr>
            <a:r>
              <a:rPr lang="en-US" sz="2000" dirty="0" smtClean="0"/>
              <a:t>Youth Risk Behavior Survey Data:</a:t>
            </a:r>
          </a:p>
          <a:p>
            <a:pPr>
              <a:spcBef>
                <a:spcPts val="0"/>
              </a:spcBef>
            </a:pPr>
            <a:r>
              <a:rPr lang="en-US" sz="2000" dirty="0" smtClean="0">
                <a:hlinkClick r:id="rId4"/>
              </a:rPr>
              <a:t>www.sandiegounified.org/YRBS</a:t>
            </a:r>
            <a:r>
              <a:rPr lang="en-US" sz="2000" dirty="0" smtClean="0"/>
              <a:t> </a:t>
            </a:r>
            <a:endParaRPr lang="en-US" sz="2000" dirty="0"/>
          </a:p>
        </p:txBody>
      </p:sp>
      <p:pic>
        <p:nvPicPr>
          <p:cNvPr id="10" name="Picture 9"/>
          <p:cNvPicPr>
            <a:picLocks noChangeAspect="1"/>
          </p:cNvPicPr>
          <p:nvPr/>
        </p:nvPicPr>
        <p:blipFill>
          <a:blip r:embed="rId5"/>
          <a:stretch>
            <a:fillRect/>
          </a:stretch>
        </p:blipFill>
        <p:spPr>
          <a:xfrm>
            <a:off x="4770783" y="722976"/>
            <a:ext cx="6886229" cy="5511970"/>
          </a:xfrm>
          <a:prstGeom prst="rect">
            <a:avLst/>
          </a:prstGeom>
        </p:spPr>
      </p:pic>
    </p:spTree>
    <p:extLst>
      <p:ext uri="{BB962C8B-B14F-4D97-AF65-F5344CB8AC3E}">
        <p14:creationId xmlns:p14="http://schemas.microsoft.com/office/powerpoint/2010/main" val="41888512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solidFill>
            <a:schemeClr val="accent6">
              <a:lumMod val="20000"/>
              <a:lumOff val="80000"/>
            </a:schemeClr>
          </a:solidFill>
        </p:spPr>
        <p:txBody>
          <a:bodyPr>
            <a:normAutofit lnSpcReduction="10000"/>
          </a:bodyPr>
          <a:lstStyle/>
          <a:p>
            <a:pPr marL="0" indent="0" algn="ctr">
              <a:buNone/>
            </a:pPr>
            <a:r>
              <a:rPr lang="en-US" sz="3600" b="1" dirty="0" smtClean="0"/>
              <a:t>Rights, Respect, Responsibility</a:t>
            </a:r>
          </a:p>
          <a:p>
            <a:pPr marL="0" indent="0">
              <a:buNone/>
            </a:pPr>
            <a:endParaRPr lang="en-US" sz="1050" dirty="0" smtClean="0"/>
          </a:p>
          <a:p>
            <a:pPr marL="0" indent="0">
              <a:spcAft>
                <a:spcPts val="600"/>
              </a:spcAft>
              <a:buNone/>
            </a:pPr>
            <a:r>
              <a:rPr lang="en-US" sz="2400" b="1" dirty="0" smtClean="0"/>
              <a:t>The Advocates for Youth’s </a:t>
            </a:r>
            <a:r>
              <a:rPr lang="en-US" sz="2400" b="1" i="1" dirty="0" smtClean="0">
                <a:hlinkClick r:id="rId3"/>
              </a:rPr>
              <a:t>Rights, Respect, Responsibility </a:t>
            </a:r>
            <a:r>
              <a:rPr lang="en-US" sz="2400" b="1" dirty="0" smtClean="0"/>
              <a:t>curriculum is based on the belief that: </a:t>
            </a:r>
          </a:p>
          <a:p>
            <a:pPr lvl="1">
              <a:spcBef>
                <a:spcPts val="1200"/>
              </a:spcBef>
              <a:spcAft>
                <a:spcPts val="1200"/>
              </a:spcAft>
            </a:pPr>
            <a:r>
              <a:rPr lang="en-US" sz="2000" dirty="0" smtClean="0"/>
              <a:t>Youth have the right to honest sexual health information and equitable opportunities to reach their full potential.</a:t>
            </a:r>
          </a:p>
          <a:p>
            <a:pPr lvl="1">
              <a:spcBef>
                <a:spcPts val="1200"/>
              </a:spcBef>
              <a:spcAft>
                <a:spcPts val="1200"/>
              </a:spcAft>
            </a:pPr>
            <a:r>
              <a:rPr lang="en-US" sz="2000" dirty="0" smtClean="0"/>
              <a:t>Youth deserve respect and to have their experiences be valued. </a:t>
            </a:r>
          </a:p>
          <a:p>
            <a:pPr lvl="1">
              <a:spcBef>
                <a:spcPts val="1200"/>
              </a:spcBef>
              <a:spcAft>
                <a:spcPts val="1200"/>
              </a:spcAft>
            </a:pPr>
            <a:r>
              <a:rPr lang="en-US" sz="2000" dirty="0"/>
              <a:t>Young people have the responsibility to protect themselves</a:t>
            </a:r>
            <a:r>
              <a:rPr lang="en-US" sz="2000" dirty="0" smtClean="0"/>
              <a:t>.</a:t>
            </a:r>
          </a:p>
          <a:p>
            <a:pPr lvl="1">
              <a:spcBef>
                <a:spcPts val="1200"/>
              </a:spcBef>
              <a:spcAft>
                <a:spcPts val="1200"/>
              </a:spcAft>
            </a:pPr>
            <a:r>
              <a:rPr lang="en-US" sz="2000" dirty="0" smtClean="0"/>
              <a:t>Society has the responsibility to provide young people with all of the tools they need to safeguard their sexual health.</a:t>
            </a:r>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12812" y="760396"/>
            <a:ext cx="10287000" cy="535021"/>
          </a:xfrm>
          <a:prstGeom prst="rect">
            <a:avLst/>
          </a:prstGeom>
        </p:spPr>
      </p:pic>
      <p:pic>
        <p:nvPicPr>
          <p:cNvPr id="2" name="Picture 1"/>
          <p:cNvPicPr>
            <a:picLocks noChangeAspect="1"/>
          </p:cNvPicPr>
          <p:nvPr/>
        </p:nvPicPr>
        <p:blipFill>
          <a:blip r:embed="rId5"/>
          <a:stretch>
            <a:fillRect/>
          </a:stretch>
        </p:blipFill>
        <p:spPr>
          <a:xfrm>
            <a:off x="9980506" y="6249931"/>
            <a:ext cx="1219306" cy="457240"/>
          </a:xfrm>
          <a:prstGeom prst="rect">
            <a:avLst/>
          </a:prstGeom>
        </p:spPr>
      </p:pic>
    </p:spTree>
    <p:extLst>
      <p:ext uri="{BB962C8B-B14F-4D97-AF65-F5344CB8AC3E}">
        <p14:creationId xmlns:p14="http://schemas.microsoft.com/office/powerpoint/2010/main" val="29953219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solidFill>
            <a:schemeClr val="accent6">
              <a:lumMod val="20000"/>
              <a:lumOff val="80000"/>
            </a:schemeClr>
          </a:solidFill>
        </p:spPr>
        <p:txBody>
          <a:bodyPr>
            <a:normAutofit fontScale="92500" lnSpcReduction="10000"/>
          </a:bodyPr>
          <a:lstStyle/>
          <a:p>
            <a:pPr marL="0" indent="0" algn="ctr">
              <a:buNone/>
            </a:pPr>
            <a:r>
              <a:rPr lang="en-US" sz="3600" b="1" dirty="0" smtClean="0">
                <a:hlinkClick r:id="rId3"/>
              </a:rPr>
              <a:t>California Healthy Youth Act</a:t>
            </a:r>
            <a:endParaRPr lang="en-US" sz="3600" b="1" dirty="0" smtClean="0"/>
          </a:p>
          <a:p>
            <a:pPr marL="0" indent="0">
              <a:buNone/>
            </a:pPr>
            <a:endParaRPr lang="en-US" sz="1050" dirty="0" smtClean="0"/>
          </a:p>
          <a:p>
            <a:pPr marL="0" indent="0">
              <a:spcAft>
                <a:spcPts val="600"/>
              </a:spcAft>
              <a:buNone/>
            </a:pPr>
            <a:r>
              <a:rPr lang="en-US" sz="2400" b="1" dirty="0" smtClean="0"/>
              <a:t>Mandated by the State of CA.</a:t>
            </a:r>
          </a:p>
          <a:p>
            <a:pPr marL="0" indent="0">
              <a:spcAft>
                <a:spcPts val="600"/>
              </a:spcAft>
              <a:buNone/>
            </a:pPr>
            <a:r>
              <a:rPr lang="en-US" sz="2400" b="1" dirty="0" smtClean="0"/>
              <a:t>Comprehensive sexual health and HIV prevention instruction must be:</a:t>
            </a:r>
          </a:p>
          <a:p>
            <a:pPr lvl="1">
              <a:spcBef>
                <a:spcPts val="1200"/>
              </a:spcBef>
              <a:spcAft>
                <a:spcPts val="1200"/>
              </a:spcAft>
            </a:pPr>
            <a:r>
              <a:rPr lang="en-US" sz="2000" dirty="0"/>
              <a:t>T</a:t>
            </a:r>
            <a:r>
              <a:rPr lang="en-US" sz="2000" dirty="0" smtClean="0"/>
              <a:t>aught at least once in middle school and at least once in high school.</a:t>
            </a:r>
          </a:p>
          <a:p>
            <a:pPr lvl="1">
              <a:spcBef>
                <a:spcPts val="1200"/>
              </a:spcBef>
              <a:spcAft>
                <a:spcPts val="1200"/>
              </a:spcAft>
            </a:pPr>
            <a:r>
              <a:rPr lang="en-US" sz="2000" dirty="0" smtClean="0"/>
              <a:t>Age-appropriate if taught earlier than grade 7 and instruction must align with the general provisions (§§51930-3) and may include any of the general topics (§51934).</a:t>
            </a:r>
          </a:p>
          <a:p>
            <a:pPr lvl="1">
              <a:spcBef>
                <a:spcPts val="1200"/>
              </a:spcBef>
              <a:spcAft>
                <a:spcPts val="1200"/>
              </a:spcAft>
            </a:pPr>
            <a:r>
              <a:rPr lang="en-US" sz="2000" dirty="0" smtClean="0"/>
              <a:t>Medically accurate, objective, and unbiased (§51933).</a:t>
            </a:r>
          </a:p>
          <a:p>
            <a:pPr lvl="1">
              <a:spcBef>
                <a:spcPts val="1200"/>
              </a:spcBef>
              <a:spcAft>
                <a:spcPts val="1200"/>
              </a:spcAft>
            </a:pPr>
            <a:r>
              <a:rPr lang="en-US" sz="2000" dirty="0"/>
              <a:t>A</a:t>
            </a:r>
            <a:r>
              <a:rPr lang="en-US" sz="2000" dirty="0" smtClean="0"/>
              <a:t>ppropriate for use with pupils of all races, genders, sexual orientations, and ethnic and cultural backgrounds, pupils with disabilities, and English learners (§51933).</a:t>
            </a:r>
          </a:p>
          <a:p>
            <a:pPr lvl="1">
              <a:spcBef>
                <a:spcPts val="1200"/>
              </a:spcBef>
              <a:spcAft>
                <a:spcPts val="1200"/>
              </a:spcAft>
            </a:pPr>
            <a:endParaRPr lang="en-US" sz="2000" dirty="0" smtClean="0"/>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7982" y="685800"/>
            <a:ext cx="10361830" cy="551161"/>
          </a:xfrm>
          <a:prstGeom prst="rect">
            <a:avLst/>
          </a:prstGeom>
        </p:spPr>
      </p:pic>
      <p:pic>
        <p:nvPicPr>
          <p:cNvPr id="2" name="Picture 1"/>
          <p:cNvPicPr>
            <a:picLocks noChangeAspect="1"/>
          </p:cNvPicPr>
          <p:nvPr/>
        </p:nvPicPr>
        <p:blipFill>
          <a:blip r:embed="rId5"/>
          <a:stretch>
            <a:fillRect/>
          </a:stretch>
        </p:blipFill>
        <p:spPr>
          <a:xfrm>
            <a:off x="8380412" y="6201316"/>
            <a:ext cx="3249450" cy="493819"/>
          </a:xfrm>
          <a:prstGeom prst="rect">
            <a:avLst/>
          </a:prstGeom>
        </p:spPr>
      </p:pic>
    </p:spTree>
    <p:extLst>
      <p:ext uri="{BB962C8B-B14F-4D97-AF65-F5344CB8AC3E}">
        <p14:creationId xmlns:p14="http://schemas.microsoft.com/office/powerpoint/2010/main" val="11394915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7982" y="1600200"/>
            <a:ext cx="10512862" cy="4576763"/>
          </a:xfrm>
          <a:solidFill>
            <a:schemeClr val="accent6">
              <a:lumMod val="20000"/>
              <a:lumOff val="80000"/>
            </a:schemeClr>
          </a:solidFill>
        </p:spPr>
        <p:txBody>
          <a:bodyPr>
            <a:normAutofit/>
          </a:bodyPr>
          <a:lstStyle/>
          <a:p>
            <a:pPr marL="0" indent="0">
              <a:spcBef>
                <a:spcPts val="0"/>
              </a:spcBef>
              <a:buNone/>
            </a:pPr>
            <a:endParaRPr lang="en-US" sz="1200" dirty="0" smtClean="0"/>
          </a:p>
          <a:p>
            <a:pPr marL="0" indent="0">
              <a:spcAft>
                <a:spcPts val="600"/>
              </a:spcAft>
              <a:buNone/>
            </a:pPr>
            <a:r>
              <a:rPr lang="en-US" sz="2400" b="1" dirty="0" smtClean="0"/>
              <a:t>All sexual health and HIV prevention instruction must: </a:t>
            </a:r>
          </a:p>
          <a:p>
            <a:pPr lvl="1">
              <a:spcBef>
                <a:spcPts val="1200"/>
              </a:spcBef>
              <a:spcAft>
                <a:spcPts val="1200"/>
              </a:spcAft>
            </a:pPr>
            <a:r>
              <a:rPr lang="en-US" sz="2000" dirty="0" smtClean="0"/>
              <a:t>Promote understanding of sexuality as a normal part of human development.</a:t>
            </a:r>
          </a:p>
          <a:p>
            <a:pPr lvl="1">
              <a:spcBef>
                <a:spcPts val="1200"/>
              </a:spcBef>
              <a:spcAft>
                <a:spcPts val="1200"/>
              </a:spcAft>
            </a:pPr>
            <a:r>
              <a:rPr lang="en-US" sz="2000" dirty="0"/>
              <a:t>P</a:t>
            </a:r>
            <a:r>
              <a:rPr lang="en-US" sz="2000" dirty="0" smtClean="0"/>
              <a:t>rovide pupils with the knowledge and skills they need to develop healthy attitudes concerning adolescent growth and development, body image, gender, sexual orientation, relationships, marriage, and family.</a:t>
            </a:r>
          </a:p>
          <a:p>
            <a:pPr lvl="1">
              <a:spcBef>
                <a:spcPts val="1200"/>
              </a:spcBef>
              <a:spcAft>
                <a:spcPts val="1200"/>
              </a:spcAft>
            </a:pPr>
            <a:r>
              <a:rPr lang="en-US" sz="2000" dirty="0"/>
              <a:t>A</a:t>
            </a:r>
            <a:r>
              <a:rPr lang="en-US" sz="2000" dirty="0" smtClean="0"/>
              <a:t>ffirmatively recognize that people have different sexual orientations and, when discussing or providing examples of relationships and couples, shall be inclusive of same-sex relationships.</a:t>
            </a:r>
          </a:p>
          <a:p>
            <a:pPr lvl="1">
              <a:spcBef>
                <a:spcPts val="1200"/>
              </a:spcBef>
              <a:spcAft>
                <a:spcPts val="1200"/>
              </a:spcAft>
            </a:pPr>
            <a:r>
              <a:rPr lang="en-US" sz="2000" dirty="0" smtClean="0"/>
              <a:t>Encourage </a:t>
            </a:r>
            <a:r>
              <a:rPr lang="en-US" sz="2000" dirty="0"/>
              <a:t>a pupil to communicate with his or her parents, guardians, and other trusted adults about human sexuality and provide the knowledge and skills necessary to do so.</a:t>
            </a:r>
            <a:endParaRPr lang="en-US" sz="2000" dirty="0" smtClean="0"/>
          </a:p>
          <a:p>
            <a:pPr marL="457063" lvl="1" indent="0">
              <a:spcAft>
                <a:spcPts val="600"/>
              </a:spcAft>
              <a:buNone/>
            </a:pPr>
            <a:endParaRPr lang="en-US" dirty="0" smtClean="0"/>
          </a:p>
          <a:p>
            <a:pPr marL="457063" lvl="1" indent="0">
              <a:spcAft>
                <a:spcPts val="600"/>
              </a:spcAft>
              <a:buNone/>
            </a:pPr>
            <a:endParaRPr lang="en-US"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7982" y="609600"/>
            <a:ext cx="10512862" cy="559194"/>
          </a:xfrm>
          <a:prstGeom prst="rect">
            <a:avLst/>
          </a:prstGeom>
        </p:spPr>
      </p:pic>
      <p:sp>
        <p:nvSpPr>
          <p:cNvPr id="5" name="TextBox 4"/>
          <p:cNvSpPr txBox="1"/>
          <p:nvPr/>
        </p:nvSpPr>
        <p:spPr>
          <a:xfrm>
            <a:off x="8761412" y="6176963"/>
            <a:ext cx="3200400" cy="369332"/>
          </a:xfrm>
          <a:prstGeom prst="rect">
            <a:avLst/>
          </a:prstGeom>
          <a:noFill/>
        </p:spPr>
        <p:txBody>
          <a:bodyPr wrap="square" rtlCol="0">
            <a:spAutoFit/>
          </a:bodyPr>
          <a:lstStyle/>
          <a:p>
            <a:pPr marL="0" lvl="1"/>
            <a:r>
              <a:rPr lang="en-US" sz="1800" i="1" dirty="0">
                <a:solidFill>
                  <a:prstClr val="black"/>
                </a:solidFill>
              </a:rPr>
              <a:t>CA Education Code </a:t>
            </a:r>
            <a:r>
              <a:rPr lang="en-US" sz="1800" i="1" dirty="0" smtClean="0">
                <a:solidFill>
                  <a:prstClr val="black"/>
                </a:solidFill>
                <a:hlinkClick r:id="rId4"/>
              </a:rPr>
              <a:t>§51933</a:t>
            </a:r>
            <a:endParaRPr lang="en-US" sz="2000" i="1" dirty="0"/>
          </a:p>
        </p:txBody>
      </p:sp>
    </p:spTree>
    <p:extLst>
      <p:ext uri="{BB962C8B-B14F-4D97-AF65-F5344CB8AC3E}">
        <p14:creationId xmlns:p14="http://schemas.microsoft.com/office/powerpoint/2010/main" val="26167308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20000"/>
              <a:lumOff val="80000"/>
            </a:schemeClr>
          </a:solidFill>
          <a:ln w="28575">
            <a:noFill/>
          </a:ln>
        </p:spPr>
        <p:txBody>
          <a:bodyPr/>
          <a:lstStyle/>
          <a:p>
            <a:pPr lvl="0"/>
            <a:r>
              <a:rPr lang="en-US" sz="4400" b="1" dirty="0" smtClean="0">
                <a:solidFill>
                  <a:prstClr val="black"/>
                </a:solidFill>
              </a:rPr>
              <a:t>Parent/Guardian Notification</a:t>
            </a:r>
            <a:endParaRPr lang="en-US" dirty="0"/>
          </a:p>
        </p:txBody>
      </p:sp>
      <p:sp>
        <p:nvSpPr>
          <p:cNvPr id="3" name="Content Placeholder 2"/>
          <p:cNvSpPr>
            <a:spLocks noGrp="1"/>
          </p:cNvSpPr>
          <p:nvPr>
            <p:ph idx="1"/>
          </p:nvPr>
        </p:nvSpPr>
        <p:spPr>
          <a:solidFill>
            <a:schemeClr val="accent6">
              <a:lumMod val="20000"/>
              <a:lumOff val="80000"/>
            </a:schemeClr>
          </a:solidFill>
          <a:ln w="28575">
            <a:noFill/>
          </a:ln>
        </p:spPr>
        <p:txBody>
          <a:bodyPr>
            <a:normAutofit/>
          </a:bodyPr>
          <a:lstStyle/>
          <a:p>
            <a:pPr marL="0" indent="0">
              <a:spcBef>
                <a:spcPts val="0"/>
              </a:spcBef>
              <a:buNone/>
            </a:pPr>
            <a:endParaRPr lang="en-US" sz="1200" dirty="0" smtClean="0"/>
          </a:p>
          <a:p>
            <a:pPr lvl="1">
              <a:spcBef>
                <a:spcPts val="1800"/>
              </a:spcBef>
              <a:spcAft>
                <a:spcPts val="600"/>
              </a:spcAft>
            </a:pPr>
            <a:r>
              <a:rPr lang="en-US" sz="2400" dirty="0" smtClean="0"/>
              <a:t>You have the right to be notified of the sexual health and HIV prevention instruction that will be held at your school site.</a:t>
            </a:r>
          </a:p>
          <a:p>
            <a:pPr lvl="1">
              <a:spcBef>
                <a:spcPts val="1800"/>
              </a:spcBef>
              <a:spcAft>
                <a:spcPts val="600"/>
              </a:spcAft>
            </a:pPr>
            <a:r>
              <a:rPr lang="en-US" sz="2400" dirty="0" smtClean="0"/>
              <a:t>Typically a notification letter will be sent home in the beginning-of-the year registration/enrollment packets.</a:t>
            </a:r>
          </a:p>
          <a:p>
            <a:pPr lvl="1">
              <a:spcBef>
                <a:spcPts val="1800"/>
              </a:spcBef>
              <a:spcAft>
                <a:spcPts val="600"/>
              </a:spcAft>
            </a:pPr>
            <a:r>
              <a:rPr lang="en-US" sz="2400" dirty="0" smtClean="0"/>
              <a:t>Parents/guardians must be notified at the beginning of the school year:</a:t>
            </a:r>
          </a:p>
          <a:p>
            <a:pPr lvl="2">
              <a:spcBef>
                <a:spcPts val="0"/>
              </a:spcBef>
              <a:spcAft>
                <a:spcPts val="600"/>
              </a:spcAft>
            </a:pPr>
            <a:r>
              <a:rPr lang="en-US" sz="1800" dirty="0" smtClean="0"/>
              <a:t>Comprehensive sexual health and HIV prevention instruction will be taking place.</a:t>
            </a:r>
          </a:p>
          <a:p>
            <a:pPr lvl="2">
              <a:spcBef>
                <a:spcPts val="0"/>
              </a:spcBef>
              <a:spcAft>
                <a:spcPts val="600"/>
              </a:spcAft>
            </a:pPr>
            <a:r>
              <a:rPr lang="en-US" sz="1800" dirty="0" smtClean="0"/>
              <a:t>Curriculum materials are available for parent/guardian preview.</a:t>
            </a:r>
          </a:p>
          <a:p>
            <a:pPr lvl="2">
              <a:spcBef>
                <a:spcPts val="0"/>
              </a:spcBef>
              <a:spcAft>
                <a:spcPts val="600"/>
              </a:spcAft>
            </a:pPr>
            <a:r>
              <a:rPr lang="en-US" sz="1800" dirty="0" smtClean="0"/>
              <a:t>You may excuse your child from instruction by providing a written request to the school.</a:t>
            </a:r>
            <a:endParaRPr lang="en-US" sz="2000" dirty="0" smtClean="0"/>
          </a:p>
          <a:p>
            <a:pPr lvl="1">
              <a:spcBef>
                <a:spcPts val="1200"/>
              </a:spcBef>
              <a:spcAft>
                <a:spcPts val="1200"/>
              </a:spcAft>
            </a:pPr>
            <a:endParaRPr lang="en-US" sz="2000" dirty="0"/>
          </a:p>
          <a:p>
            <a:pPr lvl="1">
              <a:spcBef>
                <a:spcPts val="1200"/>
              </a:spcBef>
              <a:spcAft>
                <a:spcPts val="1200"/>
              </a:spcAft>
            </a:pPr>
            <a:endParaRPr lang="en-US" sz="2000" dirty="0" smtClean="0"/>
          </a:p>
          <a:p>
            <a:pPr lvl="1">
              <a:spcBef>
                <a:spcPts val="1200"/>
              </a:spcBef>
              <a:spcAft>
                <a:spcPts val="1200"/>
              </a:spcAft>
            </a:pPr>
            <a:endParaRPr lang="en-US" sz="2000" dirty="0"/>
          </a:p>
          <a:p>
            <a:pPr lvl="1">
              <a:spcBef>
                <a:spcPts val="1200"/>
              </a:spcBef>
              <a:spcAft>
                <a:spcPts val="1200"/>
              </a:spcAft>
            </a:pPr>
            <a:endParaRPr lang="en-US" sz="2000" dirty="0" smtClean="0"/>
          </a:p>
          <a:p>
            <a:pPr lvl="1">
              <a:spcAft>
                <a:spcPts val="600"/>
              </a:spcAft>
            </a:pPr>
            <a:endParaRPr lang="en-US" dirty="0" smtClean="0"/>
          </a:p>
        </p:txBody>
      </p:sp>
      <p:sp>
        <p:nvSpPr>
          <p:cNvPr id="4" name="TextBox 3"/>
          <p:cNvSpPr txBox="1"/>
          <p:nvPr/>
        </p:nvSpPr>
        <p:spPr>
          <a:xfrm>
            <a:off x="8456612" y="6176964"/>
            <a:ext cx="3200400" cy="369332"/>
          </a:xfrm>
          <a:prstGeom prst="rect">
            <a:avLst/>
          </a:prstGeom>
          <a:noFill/>
        </p:spPr>
        <p:txBody>
          <a:bodyPr wrap="square" rtlCol="0">
            <a:spAutoFit/>
          </a:bodyPr>
          <a:lstStyle/>
          <a:p>
            <a:pPr marL="0" lvl="1"/>
            <a:r>
              <a:rPr lang="en-US" sz="1800" i="1" dirty="0">
                <a:solidFill>
                  <a:prstClr val="black"/>
                </a:solidFill>
              </a:rPr>
              <a:t>CA Education Code </a:t>
            </a:r>
            <a:r>
              <a:rPr lang="en-US" sz="1800" i="1" dirty="0" smtClean="0">
                <a:solidFill>
                  <a:prstClr val="black"/>
                </a:solidFill>
                <a:hlinkClick r:id="rId3"/>
              </a:rPr>
              <a:t>§§51937-9</a:t>
            </a:r>
            <a:endParaRPr lang="en-US" sz="2000" i="1" dirty="0"/>
          </a:p>
        </p:txBody>
      </p:sp>
    </p:spTree>
    <p:extLst>
      <p:ext uri="{BB962C8B-B14F-4D97-AF65-F5344CB8AC3E}">
        <p14:creationId xmlns:p14="http://schemas.microsoft.com/office/powerpoint/2010/main" val="32837790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20000"/>
              <a:lumOff val="80000"/>
            </a:schemeClr>
          </a:solidFill>
          <a:ln w="28575">
            <a:noFill/>
          </a:ln>
        </p:spPr>
        <p:txBody>
          <a:bodyPr/>
          <a:lstStyle/>
          <a:p>
            <a:pPr lvl="0"/>
            <a:r>
              <a:rPr lang="en-US" sz="4400" b="1" dirty="0" smtClean="0">
                <a:solidFill>
                  <a:prstClr val="black"/>
                </a:solidFill>
              </a:rPr>
              <a:t>Parent/Guardian Rights</a:t>
            </a:r>
            <a:endParaRPr lang="en-US" dirty="0"/>
          </a:p>
        </p:txBody>
      </p:sp>
      <p:sp>
        <p:nvSpPr>
          <p:cNvPr id="5" name="Text Placeholder 4"/>
          <p:cNvSpPr>
            <a:spLocks noGrp="1"/>
          </p:cNvSpPr>
          <p:nvPr>
            <p:ph type="body" idx="1"/>
          </p:nvPr>
        </p:nvSpPr>
        <p:spPr>
          <a:xfrm>
            <a:off x="839570" y="1681163"/>
            <a:ext cx="5254840" cy="823912"/>
          </a:xfrm>
          <a:solidFill>
            <a:schemeClr val="accent4">
              <a:lumMod val="20000"/>
              <a:lumOff val="80000"/>
            </a:schemeClr>
          </a:solidFill>
          <a:ln w="28575">
            <a:solidFill>
              <a:schemeClr val="tx1"/>
            </a:solidFill>
          </a:ln>
        </p:spPr>
        <p:txBody>
          <a:bodyPr>
            <a:normAutofit/>
          </a:bodyPr>
          <a:lstStyle/>
          <a:p>
            <a:pPr algn="ctr">
              <a:lnSpc>
                <a:spcPct val="100000"/>
              </a:lnSpc>
              <a:spcBef>
                <a:spcPts val="0"/>
              </a:spcBef>
            </a:pPr>
            <a:r>
              <a:rPr lang="en-US" sz="2800" dirty="0" smtClean="0"/>
              <a:t>Previewing Materials	</a:t>
            </a:r>
            <a:endParaRPr lang="en-US" sz="2800" dirty="0"/>
          </a:p>
        </p:txBody>
      </p:sp>
      <p:sp>
        <p:nvSpPr>
          <p:cNvPr id="3" name="Content Placeholder 2"/>
          <p:cNvSpPr>
            <a:spLocks noGrp="1"/>
          </p:cNvSpPr>
          <p:nvPr>
            <p:ph sz="half" idx="2"/>
          </p:nvPr>
        </p:nvSpPr>
        <p:spPr>
          <a:xfrm>
            <a:off x="839568" y="2505075"/>
            <a:ext cx="5254841" cy="3674246"/>
          </a:xfrm>
          <a:solidFill>
            <a:schemeClr val="accent6">
              <a:lumMod val="20000"/>
              <a:lumOff val="80000"/>
            </a:schemeClr>
          </a:solidFill>
          <a:ln w="28575">
            <a:solidFill>
              <a:schemeClr val="tx1"/>
            </a:solidFill>
          </a:ln>
        </p:spPr>
        <p:txBody>
          <a:bodyPr>
            <a:normAutofit/>
          </a:bodyPr>
          <a:lstStyle/>
          <a:p>
            <a:pPr marL="0" indent="0">
              <a:spcBef>
                <a:spcPts val="2400"/>
              </a:spcBef>
              <a:buNone/>
            </a:pPr>
            <a:endParaRPr lang="en-US" sz="1600" dirty="0" smtClean="0"/>
          </a:p>
          <a:p>
            <a:pPr>
              <a:spcBef>
                <a:spcPts val="0"/>
              </a:spcBef>
            </a:pPr>
            <a:r>
              <a:rPr lang="en-US" sz="2200" dirty="0" smtClean="0"/>
              <a:t>You have the right to preview all sexual health and HIV prevention instructional materials at the school site.</a:t>
            </a:r>
          </a:p>
          <a:p>
            <a:pPr>
              <a:spcBef>
                <a:spcPts val="2400"/>
              </a:spcBef>
            </a:pPr>
            <a:r>
              <a:rPr lang="en-US" sz="2200" dirty="0" smtClean="0"/>
              <a:t>May preview at Parent Preview event or by scheduling directly with teacher.</a:t>
            </a:r>
          </a:p>
          <a:p>
            <a:pPr>
              <a:spcBef>
                <a:spcPts val="2400"/>
              </a:spcBef>
            </a:pPr>
            <a:r>
              <a:rPr lang="en-US" sz="2200" dirty="0" smtClean="0"/>
              <a:t>Resources for previewing instructional materials are also available on our </a:t>
            </a:r>
            <a:r>
              <a:rPr lang="en-US" sz="2200" dirty="0" smtClean="0">
                <a:hlinkClick r:id="rId3"/>
              </a:rPr>
              <a:t>website</a:t>
            </a:r>
            <a:r>
              <a:rPr lang="en-US" sz="2200" dirty="0" smtClean="0"/>
              <a:t>.</a:t>
            </a:r>
          </a:p>
        </p:txBody>
      </p:sp>
      <p:sp>
        <p:nvSpPr>
          <p:cNvPr id="6" name="Text Placeholder 5"/>
          <p:cNvSpPr>
            <a:spLocks noGrp="1"/>
          </p:cNvSpPr>
          <p:nvPr>
            <p:ph type="body" sz="quarter" idx="3"/>
          </p:nvPr>
        </p:nvSpPr>
        <p:spPr>
          <a:xfrm>
            <a:off x="6094412" y="1681163"/>
            <a:ext cx="5258019" cy="823912"/>
          </a:xfrm>
          <a:solidFill>
            <a:schemeClr val="accent2">
              <a:lumMod val="20000"/>
              <a:lumOff val="80000"/>
            </a:schemeClr>
          </a:solidFill>
          <a:ln w="28575">
            <a:solidFill>
              <a:schemeClr val="tx1"/>
            </a:solidFill>
          </a:ln>
        </p:spPr>
        <p:txBody>
          <a:bodyPr>
            <a:normAutofit/>
          </a:bodyPr>
          <a:lstStyle/>
          <a:p>
            <a:pPr algn="ctr"/>
            <a:r>
              <a:rPr lang="en-US" sz="2800" dirty="0" smtClean="0"/>
              <a:t>Excusing Child from Instruction</a:t>
            </a:r>
            <a:endParaRPr lang="en-US" sz="2800" dirty="0"/>
          </a:p>
        </p:txBody>
      </p:sp>
      <p:sp>
        <p:nvSpPr>
          <p:cNvPr id="7" name="Content Placeholder 6"/>
          <p:cNvSpPr>
            <a:spLocks noGrp="1"/>
          </p:cNvSpPr>
          <p:nvPr>
            <p:ph sz="quarter" idx="4"/>
          </p:nvPr>
        </p:nvSpPr>
        <p:spPr>
          <a:xfrm>
            <a:off x="6094411" y="2505075"/>
            <a:ext cx="5258020" cy="3684588"/>
          </a:xfrm>
          <a:solidFill>
            <a:schemeClr val="accent6">
              <a:lumMod val="20000"/>
              <a:lumOff val="80000"/>
            </a:schemeClr>
          </a:solidFill>
          <a:ln w="28575">
            <a:solidFill>
              <a:schemeClr val="tx1"/>
            </a:solidFill>
          </a:ln>
        </p:spPr>
        <p:txBody>
          <a:bodyPr>
            <a:normAutofit/>
          </a:bodyPr>
          <a:lstStyle/>
          <a:p>
            <a:pPr marL="0" indent="0">
              <a:buNone/>
            </a:pPr>
            <a:endParaRPr lang="en-US" sz="1600" dirty="0" smtClean="0"/>
          </a:p>
          <a:p>
            <a:pPr>
              <a:spcBef>
                <a:spcPts val="0"/>
              </a:spcBef>
              <a:spcAft>
                <a:spcPts val="600"/>
              </a:spcAft>
            </a:pPr>
            <a:r>
              <a:rPr lang="en-US" sz="2200" dirty="0" smtClean="0"/>
              <a:t>In </a:t>
            </a:r>
            <a:r>
              <a:rPr lang="en-US" sz="2200" dirty="0"/>
              <a:t>order to excuse </a:t>
            </a:r>
            <a:r>
              <a:rPr lang="en-US" sz="2200" dirty="0" smtClean="0"/>
              <a:t>your child from the sexual health instruction, you must state your request </a:t>
            </a:r>
            <a:r>
              <a:rPr lang="en-US" sz="2200" dirty="0"/>
              <a:t>in writing to the </a:t>
            </a:r>
            <a:r>
              <a:rPr lang="en-US" sz="2200" dirty="0" smtClean="0"/>
              <a:t>school</a:t>
            </a:r>
            <a:r>
              <a:rPr lang="en-US" sz="2200" dirty="0"/>
              <a:t> </a:t>
            </a:r>
            <a:r>
              <a:rPr lang="en-US" sz="2200" dirty="0" smtClean="0"/>
              <a:t>with a </a:t>
            </a:r>
            <a:r>
              <a:rPr lang="en-US" sz="2200" dirty="0"/>
              <a:t>written and signed note to </a:t>
            </a:r>
            <a:r>
              <a:rPr lang="en-US" sz="2200" dirty="0" smtClean="0"/>
              <a:t>teacher.</a:t>
            </a:r>
            <a:endParaRPr lang="en-US" sz="2200" dirty="0"/>
          </a:p>
          <a:p>
            <a:pPr>
              <a:spcBef>
                <a:spcPts val="1800"/>
              </a:spcBef>
              <a:spcAft>
                <a:spcPts val="2400"/>
              </a:spcAft>
            </a:pPr>
            <a:r>
              <a:rPr lang="en-US" sz="2200" dirty="0" smtClean="0"/>
              <a:t>California requires “passive consent” for sexual health instruction, meaning if no opt-out note is provided by the parent then the student receives the instruction.</a:t>
            </a:r>
          </a:p>
        </p:txBody>
      </p:sp>
      <p:sp>
        <p:nvSpPr>
          <p:cNvPr id="4" name="TextBox 3"/>
          <p:cNvSpPr txBox="1"/>
          <p:nvPr/>
        </p:nvSpPr>
        <p:spPr>
          <a:xfrm>
            <a:off x="8723421" y="6189663"/>
            <a:ext cx="3200400" cy="369332"/>
          </a:xfrm>
          <a:prstGeom prst="rect">
            <a:avLst/>
          </a:prstGeom>
          <a:noFill/>
        </p:spPr>
        <p:txBody>
          <a:bodyPr wrap="square" rtlCol="0">
            <a:spAutoFit/>
          </a:bodyPr>
          <a:lstStyle/>
          <a:p>
            <a:pPr marL="0" lvl="1"/>
            <a:r>
              <a:rPr lang="en-US" sz="1800" i="1" dirty="0">
                <a:solidFill>
                  <a:prstClr val="black"/>
                </a:solidFill>
                <a:hlinkClick r:id="rId4"/>
              </a:rPr>
              <a:t>CA Education Code </a:t>
            </a:r>
            <a:r>
              <a:rPr lang="en-US" sz="1800" i="1" dirty="0" smtClean="0">
                <a:solidFill>
                  <a:prstClr val="black"/>
                </a:solidFill>
                <a:hlinkClick r:id="rId4"/>
              </a:rPr>
              <a:t>§51938</a:t>
            </a:r>
            <a:endParaRPr lang="en-US" sz="2000" i="1" dirty="0"/>
          </a:p>
        </p:txBody>
      </p:sp>
    </p:spTree>
    <p:extLst>
      <p:ext uri="{BB962C8B-B14F-4D97-AF65-F5344CB8AC3E}">
        <p14:creationId xmlns:p14="http://schemas.microsoft.com/office/powerpoint/2010/main" val="22428524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20000"/>
              <a:lumOff val="80000"/>
            </a:schemeClr>
          </a:solidFill>
        </p:spPr>
        <p:txBody>
          <a:bodyPr/>
          <a:lstStyle/>
          <a:p>
            <a:r>
              <a:rPr lang="en-US" b="1" dirty="0" smtClean="0">
                <a:latin typeface="+mn-lt"/>
              </a:rPr>
              <a:t>Curriculum Overview </a:t>
            </a:r>
            <a:endParaRPr lang="en-US" b="1" dirty="0">
              <a:latin typeface="+mn-lt"/>
            </a:endParaRPr>
          </a:p>
        </p:txBody>
      </p:sp>
      <p:sp>
        <p:nvSpPr>
          <p:cNvPr id="3" name="Content Placeholder 2"/>
          <p:cNvSpPr>
            <a:spLocks noGrp="1"/>
          </p:cNvSpPr>
          <p:nvPr>
            <p:ph idx="1"/>
          </p:nvPr>
        </p:nvSpPr>
        <p:spPr>
          <a:solidFill>
            <a:schemeClr val="accent2">
              <a:lumMod val="20000"/>
              <a:lumOff val="80000"/>
            </a:schemeClr>
          </a:solidFill>
        </p:spPr>
        <p:txBody>
          <a:bodyPr/>
          <a:lstStyle/>
          <a:p>
            <a:pPr>
              <a:spcBef>
                <a:spcPts val="1200"/>
              </a:spcBef>
              <a:spcAft>
                <a:spcPts val="1200"/>
              </a:spcAft>
            </a:pPr>
            <a:r>
              <a:rPr lang="en-US" dirty="0" smtClean="0"/>
              <a:t>Aligned with </a:t>
            </a:r>
            <a:r>
              <a:rPr lang="en-US" dirty="0" smtClean="0">
                <a:hlinkClick r:id="rId2"/>
              </a:rPr>
              <a:t>National Sexuality Education Standards </a:t>
            </a:r>
            <a:r>
              <a:rPr lang="en-US" dirty="0" smtClean="0"/>
              <a:t>and </a:t>
            </a:r>
            <a:r>
              <a:rPr lang="en-US" dirty="0" smtClean="0">
                <a:hlinkClick r:id="rId3"/>
              </a:rPr>
              <a:t>CA Ed Code</a:t>
            </a:r>
            <a:endParaRPr lang="en-US" dirty="0" smtClean="0"/>
          </a:p>
          <a:p>
            <a:pPr>
              <a:spcBef>
                <a:spcPts val="1200"/>
              </a:spcBef>
              <a:spcAft>
                <a:spcPts val="1200"/>
              </a:spcAft>
            </a:pPr>
            <a:r>
              <a:rPr lang="en-US" dirty="0" smtClean="0"/>
              <a:t>10 lessons</a:t>
            </a:r>
          </a:p>
          <a:p>
            <a:pPr>
              <a:spcBef>
                <a:spcPts val="1200"/>
              </a:spcBef>
              <a:spcAft>
                <a:spcPts val="1200"/>
              </a:spcAft>
            </a:pPr>
            <a:r>
              <a:rPr lang="en-US" dirty="0" smtClean="0"/>
              <a:t>50-minutes each</a:t>
            </a:r>
          </a:p>
          <a:p>
            <a:pPr>
              <a:spcBef>
                <a:spcPts val="1200"/>
              </a:spcBef>
              <a:spcAft>
                <a:spcPts val="1200"/>
              </a:spcAft>
            </a:pPr>
            <a:r>
              <a:rPr lang="en-US" dirty="0" smtClean="0"/>
              <a:t>Taught by trained classroom instructors</a:t>
            </a:r>
          </a:p>
          <a:p>
            <a:pPr>
              <a:spcBef>
                <a:spcPts val="1200"/>
              </a:spcBef>
              <a:spcAft>
                <a:spcPts val="1200"/>
              </a:spcAft>
            </a:pPr>
            <a:r>
              <a:rPr lang="en-US" dirty="0" smtClean="0"/>
              <a:t>Activity and skills-based instruction</a:t>
            </a:r>
          </a:p>
          <a:p>
            <a:pPr>
              <a:spcBef>
                <a:spcPts val="1200"/>
              </a:spcBef>
              <a:spcAft>
                <a:spcPts val="1200"/>
              </a:spcAft>
            </a:pPr>
            <a:r>
              <a:rPr lang="en-US" dirty="0" smtClean="0"/>
              <a:t>Homework in the following lessons: 1, 2, 3, 4, 5, 6, 8, 9, 10</a:t>
            </a:r>
          </a:p>
          <a:p>
            <a:pPr marL="0" indent="0">
              <a:buNone/>
            </a:pPr>
            <a:endParaRPr lang="en-US" dirty="0"/>
          </a:p>
        </p:txBody>
      </p:sp>
      <p:pic>
        <p:nvPicPr>
          <p:cNvPr id="4" name="Picture 3">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049142" y="365126"/>
            <a:ext cx="1325563" cy="1325563"/>
          </a:xfrm>
          <a:prstGeom prst="rect">
            <a:avLst/>
          </a:prstGeom>
        </p:spPr>
      </p:pic>
    </p:spTree>
    <p:extLst>
      <p:ext uri="{BB962C8B-B14F-4D97-AF65-F5344CB8AC3E}">
        <p14:creationId xmlns:p14="http://schemas.microsoft.com/office/powerpoint/2010/main" val="34228923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20000"/>
              <a:lumOff val="80000"/>
            </a:schemeClr>
          </a:solidFill>
        </p:spPr>
        <p:txBody>
          <a:bodyPr/>
          <a:lstStyle/>
          <a:p>
            <a:r>
              <a:rPr lang="en-US" b="1" dirty="0" smtClean="0">
                <a:latin typeface="+mn-lt"/>
              </a:rPr>
              <a:t>Lesson Sequence</a:t>
            </a:r>
            <a:endParaRPr lang="en-US" b="1" dirty="0">
              <a:latin typeface="+mn-lt"/>
            </a:endParaRPr>
          </a:p>
        </p:txBody>
      </p:sp>
      <p:sp>
        <p:nvSpPr>
          <p:cNvPr id="9" name="Content Placeholder 8"/>
          <p:cNvSpPr>
            <a:spLocks noGrp="1"/>
          </p:cNvSpPr>
          <p:nvPr>
            <p:ph sz="half" idx="1"/>
          </p:nvPr>
        </p:nvSpPr>
        <p:spPr>
          <a:xfrm>
            <a:off x="837982" y="1825625"/>
            <a:ext cx="10512862" cy="4351338"/>
          </a:xfrm>
          <a:solidFill>
            <a:schemeClr val="accent2">
              <a:lumMod val="20000"/>
              <a:lumOff val="80000"/>
            </a:schemeClr>
          </a:solidFill>
        </p:spPr>
        <p:txBody>
          <a:bodyPr>
            <a:normAutofit fontScale="92500" lnSpcReduction="10000"/>
          </a:bodyPr>
          <a:lstStyle/>
          <a:p>
            <a:pPr marL="514350" indent="-514350">
              <a:buFont typeface="+mj-lt"/>
              <a:buAutoNum type="arabicPeriod"/>
            </a:pPr>
            <a:r>
              <a:rPr lang="en-US" sz="2400" dirty="0" smtClean="0"/>
              <a:t> </a:t>
            </a:r>
            <a:r>
              <a:rPr lang="en-US" sz="2400" b="1" i="1" dirty="0" smtClean="0"/>
              <a:t>Blue Is for Boys, Pink Is for Girls … or Are They? </a:t>
            </a:r>
            <a:r>
              <a:rPr lang="en-US" sz="2400" dirty="0" smtClean="0"/>
              <a:t>– gender and gender identity</a:t>
            </a:r>
          </a:p>
          <a:p>
            <a:pPr marL="514350" indent="-514350">
              <a:buFont typeface="+mj-lt"/>
              <a:buAutoNum type="arabicPeriod"/>
            </a:pPr>
            <a:r>
              <a:rPr lang="en-US" sz="2400" dirty="0" smtClean="0"/>
              <a:t> </a:t>
            </a:r>
            <a:r>
              <a:rPr lang="en-US" sz="2400" b="1" i="1" dirty="0" smtClean="0"/>
              <a:t>Sexual Orientation, Behavior, and Identity: How I Feel, What I Do, and Who I Am </a:t>
            </a:r>
            <a:r>
              <a:rPr lang="en-US" sz="2400" dirty="0" smtClean="0"/>
              <a:t>–                       </a:t>
            </a:r>
          </a:p>
          <a:p>
            <a:pPr marL="0" indent="0">
              <a:spcBef>
                <a:spcPts val="0"/>
              </a:spcBef>
              <a:buNone/>
            </a:pPr>
            <a:r>
              <a:rPr lang="en-US" sz="2400" dirty="0"/>
              <a:t> </a:t>
            </a:r>
            <a:r>
              <a:rPr lang="en-US" sz="2400" dirty="0" smtClean="0"/>
              <a:t>        sexual orientation and identity</a:t>
            </a:r>
          </a:p>
          <a:p>
            <a:pPr marL="514350" indent="-514350">
              <a:buFont typeface="+mj-lt"/>
              <a:buAutoNum type="arabicPeriod" startAt="3"/>
            </a:pPr>
            <a:r>
              <a:rPr lang="en-US" sz="2400" dirty="0" smtClean="0"/>
              <a:t> </a:t>
            </a:r>
            <a:r>
              <a:rPr lang="en-US" sz="2400" b="1" i="1" dirty="0" smtClean="0"/>
              <a:t>Everybody’s Got Body Parts </a:t>
            </a:r>
            <a:r>
              <a:rPr lang="en-US" sz="2400" dirty="0" smtClean="0"/>
              <a:t>– reproductive anatomy</a:t>
            </a:r>
          </a:p>
          <a:p>
            <a:pPr marL="514350" indent="-514350">
              <a:buFont typeface="+mj-lt"/>
              <a:buAutoNum type="arabicPeriod" startAt="3"/>
            </a:pPr>
            <a:r>
              <a:rPr lang="en-US" sz="2400" dirty="0" smtClean="0"/>
              <a:t> </a:t>
            </a:r>
            <a:r>
              <a:rPr lang="en-US" sz="2400" b="1" i="1" dirty="0" smtClean="0"/>
              <a:t>Reproduction Basics </a:t>
            </a:r>
            <a:r>
              <a:rPr lang="en-US" sz="2400" dirty="0" smtClean="0"/>
              <a:t>– sexual reproduction</a:t>
            </a:r>
          </a:p>
          <a:p>
            <a:pPr marL="514350" indent="-514350">
              <a:buFont typeface="+mj-lt"/>
              <a:buAutoNum type="arabicPeriod" startAt="3"/>
            </a:pPr>
            <a:r>
              <a:rPr lang="en-US" sz="2400" dirty="0" smtClean="0"/>
              <a:t> </a:t>
            </a:r>
            <a:r>
              <a:rPr lang="en-US" sz="2400" b="1" i="1" dirty="0" smtClean="0"/>
              <a:t>STI Smarts </a:t>
            </a:r>
            <a:r>
              <a:rPr lang="en-US" sz="2400" dirty="0" smtClean="0"/>
              <a:t>– STI and HIV transmission, prevention, and treatment</a:t>
            </a:r>
          </a:p>
          <a:p>
            <a:pPr marL="514350" indent="-514350">
              <a:buFont typeface="+mj-lt"/>
              <a:buAutoNum type="arabicPeriod" startAt="3"/>
            </a:pPr>
            <a:r>
              <a:rPr lang="en-US" sz="2400" dirty="0" smtClean="0"/>
              <a:t> </a:t>
            </a:r>
            <a:r>
              <a:rPr lang="en-US" sz="2400" b="1" i="1" dirty="0" smtClean="0"/>
              <a:t>Birth Control Basics </a:t>
            </a:r>
            <a:r>
              <a:rPr lang="en-US" sz="2400" dirty="0" smtClean="0"/>
              <a:t>– </a:t>
            </a:r>
            <a:r>
              <a:rPr lang="en-US" sz="2400" dirty="0"/>
              <a:t>contraception including abstinence and FDA-approved methods</a:t>
            </a:r>
          </a:p>
          <a:p>
            <a:pPr marL="514350" indent="-514350">
              <a:buFont typeface="+mj-lt"/>
              <a:buAutoNum type="arabicPeriod" startAt="3"/>
            </a:pPr>
            <a:r>
              <a:rPr lang="en-US" sz="2400" dirty="0" smtClean="0"/>
              <a:t> </a:t>
            </a:r>
            <a:r>
              <a:rPr lang="en-US" sz="2400" b="1" i="1" dirty="0" smtClean="0"/>
              <a:t>What If …? </a:t>
            </a:r>
            <a:r>
              <a:rPr lang="en-US" sz="2400" dirty="0" smtClean="0"/>
              <a:t>– signs of pregnancy and legally available pregnancy options</a:t>
            </a:r>
          </a:p>
          <a:p>
            <a:pPr marL="514350" indent="-514350">
              <a:buFont typeface="+mj-lt"/>
              <a:buAutoNum type="arabicPeriod" startAt="3"/>
            </a:pPr>
            <a:r>
              <a:rPr lang="en-US" sz="2400" dirty="0"/>
              <a:t> </a:t>
            </a:r>
            <a:r>
              <a:rPr lang="en-US" sz="2400" b="1" i="1" dirty="0" smtClean="0"/>
              <a:t>Warning Signs: Understanding Sexual Abuse and Assault </a:t>
            </a:r>
            <a:r>
              <a:rPr lang="en-US" sz="2400" dirty="0" smtClean="0"/>
              <a:t>– relationship violence</a:t>
            </a:r>
          </a:p>
          <a:p>
            <a:pPr marL="514350" indent="-514350">
              <a:buFont typeface="+mj-lt"/>
              <a:buAutoNum type="arabicPeriod" startAt="3"/>
            </a:pPr>
            <a:r>
              <a:rPr lang="en-US" sz="2400" dirty="0" smtClean="0"/>
              <a:t> </a:t>
            </a:r>
            <a:r>
              <a:rPr lang="en-US" sz="2400" b="1" i="1" dirty="0" smtClean="0"/>
              <a:t>Making SMART Choices </a:t>
            </a:r>
            <a:r>
              <a:rPr lang="en-US" sz="2400" dirty="0" smtClean="0"/>
              <a:t>– decision-making skills to avoid high-risk activities</a:t>
            </a:r>
          </a:p>
          <a:p>
            <a:pPr marL="514350" indent="-514350">
              <a:buFont typeface="+mj-lt"/>
              <a:buAutoNum type="arabicPeriod" startAt="3"/>
            </a:pPr>
            <a:r>
              <a:rPr lang="en-US" sz="2400" dirty="0" smtClean="0"/>
              <a:t> </a:t>
            </a:r>
            <a:r>
              <a:rPr lang="en-US" sz="2400" b="1" i="1" dirty="0" smtClean="0"/>
              <a:t>Let’s Talk about Sex </a:t>
            </a:r>
            <a:r>
              <a:rPr lang="en-US" sz="2400" dirty="0" smtClean="0"/>
              <a:t>– communication skills for reducing sexual health risks</a:t>
            </a:r>
          </a:p>
          <a:p>
            <a:pPr marL="514350" indent="-514350">
              <a:buFont typeface="+mj-lt"/>
              <a:buAutoNum type="arabicPeriod" startAt="3"/>
            </a:pPr>
            <a:endParaRPr lang="en-US" sz="2400" dirty="0" smtClean="0"/>
          </a:p>
          <a:p>
            <a:pPr marL="0" indent="0">
              <a:buNone/>
            </a:pPr>
            <a:endParaRPr lang="en-US" sz="2400" dirty="0"/>
          </a:p>
        </p:txBody>
      </p:sp>
    </p:spTree>
    <p:extLst>
      <p:ext uri="{BB962C8B-B14F-4D97-AF65-F5344CB8AC3E}">
        <p14:creationId xmlns:p14="http://schemas.microsoft.com/office/powerpoint/2010/main" val="39664047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20000"/>
              <a:lumOff val="80000"/>
            </a:schemeClr>
          </a:solidFill>
        </p:spPr>
        <p:txBody>
          <a:bodyPr/>
          <a:lstStyle/>
          <a:p>
            <a:r>
              <a:rPr lang="en-US" b="1" dirty="0" smtClean="0">
                <a:latin typeface="+mn-lt"/>
              </a:rPr>
              <a:t>Lesson 1</a:t>
            </a:r>
            <a:br>
              <a:rPr lang="en-US" b="1" dirty="0" smtClean="0">
                <a:latin typeface="+mn-lt"/>
              </a:rPr>
            </a:br>
            <a:r>
              <a:rPr lang="en-US" sz="3600" b="1" dirty="0" smtClean="0">
                <a:latin typeface="+mn-lt"/>
              </a:rPr>
              <a:t>Blue Is for Boys, Pink Is for Girls … or Are They?</a:t>
            </a:r>
            <a:endParaRPr lang="en-US" b="1" dirty="0">
              <a:latin typeface="+mn-lt"/>
            </a:endParaRPr>
          </a:p>
        </p:txBody>
      </p:sp>
      <p:sp>
        <p:nvSpPr>
          <p:cNvPr id="5" name="Text Placeholder 4"/>
          <p:cNvSpPr>
            <a:spLocks noGrp="1"/>
          </p:cNvSpPr>
          <p:nvPr>
            <p:ph type="body" idx="1"/>
          </p:nvPr>
        </p:nvSpPr>
        <p:spPr>
          <a:solidFill>
            <a:schemeClr val="accent1">
              <a:lumMod val="60000"/>
              <a:lumOff val="40000"/>
            </a:schemeClr>
          </a:solidFill>
        </p:spPr>
        <p:txBody>
          <a:bodyPr/>
          <a:lstStyle/>
          <a:p>
            <a:pPr algn="ctr">
              <a:lnSpc>
                <a:spcPct val="100000"/>
              </a:lnSpc>
              <a:spcBef>
                <a:spcPts val="0"/>
              </a:spcBef>
            </a:pPr>
            <a:r>
              <a:rPr lang="en-US" sz="3200" dirty="0" smtClean="0">
                <a:solidFill>
                  <a:schemeClr val="bg1"/>
                </a:solidFill>
              </a:rPr>
              <a:t>Objectives</a:t>
            </a:r>
            <a:r>
              <a:rPr lang="en-US" dirty="0" smtClean="0"/>
              <a:t>	</a:t>
            </a:r>
          </a:p>
          <a:p>
            <a:pPr algn="ctr"/>
            <a:endParaRPr lang="en-US" sz="100" dirty="0"/>
          </a:p>
        </p:txBody>
      </p:sp>
      <p:sp>
        <p:nvSpPr>
          <p:cNvPr id="6" name="Content Placeholder 5"/>
          <p:cNvSpPr>
            <a:spLocks noGrp="1"/>
          </p:cNvSpPr>
          <p:nvPr>
            <p:ph sz="half" idx="2"/>
          </p:nvPr>
        </p:nvSpPr>
        <p:spPr>
          <a:xfrm>
            <a:off x="839570" y="2505075"/>
            <a:ext cx="5156444" cy="2547939"/>
          </a:xfrm>
          <a:solidFill>
            <a:schemeClr val="accent1">
              <a:lumMod val="20000"/>
              <a:lumOff val="80000"/>
            </a:schemeClr>
          </a:solidFill>
        </p:spPr>
        <p:txBody>
          <a:bodyPr/>
          <a:lstStyle/>
          <a:p>
            <a:pPr marL="0" indent="0">
              <a:buNone/>
            </a:pPr>
            <a:r>
              <a:rPr lang="en-US" sz="2000" dirty="0" smtClean="0"/>
              <a:t>Students will be able to …</a:t>
            </a:r>
          </a:p>
          <a:p>
            <a:r>
              <a:rPr lang="en-US" sz="2000" dirty="0" smtClean="0"/>
              <a:t>Name characteristics that are stereotypically attributed to “boys” and “girls.”</a:t>
            </a:r>
            <a:endParaRPr lang="en-US" dirty="0"/>
          </a:p>
          <a:p>
            <a:r>
              <a:rPr lang="en-US" sz="2000" dirty="0" smtClean="0"/>
              <a:t>Analyze cultural messages about gender.</a:t>
            </a:r>
          </a:p>
          <a:p>
            <a:r>
              <a:rPr lang="en-US" sz="2000" dirty="0" smtClean="0"/>
              <a:t>Describe connections between gendered messages and cultural discomfort around non-heterosexual orientations.</a:t>
            </a:r>
          </a:p>
        </p:txBody>
      </p:sp>
      <p:sp>
        <p:nvSpPr>
          <p:cNvPr id="7" name="Text Placeholder 6"/>
          <p:cNvSpPr>
            <a:spLocks noGrp="1"/>
          </p:cNvSpPr>
          <p:nvPr>
            <p:ph type="body" sz="quarter" idx="3"/>
          </p:nvPr>
        </p:nvSpPr>
        <p:spPr>
          <a:solidFill>
            <a:schemeClr val="accent2">
              <a:lumMod val="60000"/>
              <a:lumOff val="40000"/>
            </a:schemeClr>
          </a:solidFill>
        </p:spPr>
        <p:txBody>
          <a:bodyPr/>
          <a:lstStyle/>
          <a:p>
            <a:pPr algn="ctr">
              <a:lnSpc>
                <a:spcPct val="100000"/>
              </a:lnSpc>
              <a:spcBef>
                <a:spcPts val="0"/>
              </a:spcBef>
            </a:pPr>
            <a:r>
              <a:rPr lang="en-US" sz="3200" dirty="0" smtClean="0">
                <a:solidFill>
                  <a:schemeClr val="bg1"/>
                </a:solidFill>
              </a:rPr>
              <a:t>Activities</a:t>
            </a:r>
            <a:r>
              <a:rPr lang="en-US" dirty="0"/>
              <a:t>	</a:t>
            </a:r>
            <a:endParaRPr lang="en-US" dirty="0" smtClean="0"/>
          </a:p>
          <a:p>
            <a:pPr algn="ctr"/>
            <a:endParaRPr lang="en-US" sz="100" dirty="0"/>
          </a:p>
        </p:txBody>
      </p:sp>
      <p:sp>
        <p:nvSpPr>
          <p:cNvPr id="8" name="Content Placeholder 7"/>
          <p:cNvSpPr>
            <a:spLocks noGrp="1"/>
          </p:cNvSpPr>
          <p:nvPr>
            <p:ph sz="quarter" idx="4"/>
          </p:nvPr>
        </p:nvSpPr>
        <p:spPr>
          <a:xfrm>
            <a:off x="6170593" y="2505075"/>
            <a:ext cx="5181838" cy="2547939"/>
          </a:xfrm>
          <a:solidFill>
            <a:schemeClr val="accent2">
              <a:lumMod val="20000"/>
              <a:lumOff val="80000"/>
            </a:schemeClr>
          </a:solidFill>
        </p:spPr>
        <p:txBody>
          <a:bodyPr>
            <a:normAutofit lnSpcReduction="10000"/>
          </a:bodyPr>
          <a:lstStyle/>
          <a:p>
            <a:pPr marL="0" indent="0">
              <a:buNone/>
            </a:pPr>
            <a:r>
              <a:rPr lang="en-US" sz="2000" dirty="0" smtClean="0"/>
              <a:t>Students will …</a:t>
            </a:r>
          </a:p>
          <a:p>
            <a:r>
              <a:rPr lang="en-US" sz="2000" dirty="0" smtClean="0"/>
              <a:t>Reflect on images of people and which gender they attribute the image to. </a:t>
            </a:r>
          </a:p>
          <a:p>
            <a:r>
              <a:rPr lang="en-US" sz="2000" dirty="0" smtClean="0"/>
              <a:t>Brainstorm types of activities that they might assign to “boys” and “girls” and why they do.</a:t>
            </a:r>
          </a:p>
          <a:p>
            <a:r>
              <a:rPr lang="en-US" sz="2000" dirty="0" smtClean="0"/>
              <a:t>Discuss whether being the other gender might allow them to feel free to do different things.</a:t>
            </a:r>
          </a:p>
          <a:p>
            <a:endParaRPr lang="en-US" dirty="0" smtClean="0"/>
          </a:p>
        </p:txBody>
      </p:sp>
      <p:sp>
        <p:nvSpPr>
          <p:cNvPr id="10" name="TextBox 9"/>
          <p:cNvSpPr txBox="1"/>
          <p:nvPr/>
        </p:nvSpPr>
        <p:spPr>
          <a:xfrm>
            <a:off x="826873" y="5050665"/>
            <a:ext cx="10512862" cy="1384995"/>
          </a:xfrm>
          <a:prstGeom prst="rect">
            <a:avLst/>
          </a:prstGeom>
          <a:solidFill>
            <a:schemeClr val="accent6">
              <a:lumMod val="40000"/>
              <a:lumOff val="60000"/>
            </a:schemeClr>
          </a:solidFill>
        </p:spPr>
        <p:txBody>
          <a:bodyPr wrap="square" rtlCol="0">
            <a:spAutoFit/>
          </a:bodyPr>
          <a:lstStyle/>
          <a:p>
            <a:r>
              <a:rPr lang="en-US" b="1" dirty="0" smtClean="0">
                <a:solidFill>
                  <a:srgbClr val="002060"/>
                </a:solidFill>
              </a:rPr>
              <a:t>Homework:  </a:t>
            </a:r>
            <a:r>
              <a:rPr lang="en-US" b="1" i="1" dirty="0" smtClean="0">
                <a:solidFill>
                  <a:srgbClr val="002060"/>
                </a:solidFill>
              </a:rPr>
              <a:t>Martin and Tia</a:t>
            </a:r>
            <a:endParaRPr lang="en-US" b="1" dirty="0" smtClean="0">
              <a:solidFill>
                <a:srgbClr val="002060"/>
              </a:solidFill>
            </a:endParaRPr>
          </a:p>
          <a:p>
            <a:r>
              <a:rPr lang="en-US" sz="2000" dirty="0" smtClean="0"/>
              <a:t>Students read the same scenario in which the roles of male and female are switched, reflect on which they find to be more realistic and why, and think about how they might combine the scenarios to show more equality between the genders.</a:t>
            </a:r>
            <a:endParaRPr lang="en-US" sz="2000" dirty="0"/>
          </a:p>
        </p:txBody>
      </p:sp>
    </p:spTree>
    <p:extLst>
      <p:ext uri="{BB962C8B-B14F-4D97-AF65-F5344CB8AC3E}">
        <p14:creationId xmlns:p14="http://schemas.microsoft.com/office/powerpoint/2010/main" val="4060119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B34B7CA8-998B-4F57-AEE2-A1ADF5E9D3A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2021</Words>
  <Application>Microsoft Office PowerPoint</Application>
  <PresentationFormat>Custom</PresentationFormat>
  <Paragraphs>210</Paragraphs>
  <Slides>19</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Calibri Light</vt:lpstr>
      <vt:lpstr>Century Gothic</vt:lpstr>
      <vt:lpstr>Office Theme</vt:lpstr>
      <vt:lpstr>Grade 8  Sexual Health Curriculum Overview</vt:lpstr>
      <vt:lpstr>PowerPoint Presentation</vt:lpstr>
      <vt:lpstr>PowerPoint Presentation</vt:lpstr>
      <vt:lpstr>PowerPoint Presentation</vt:lpstr>
      <vt:lpstr>Parent/Guardian Notification</vt:lpstr>
      <vt:lpstr>Parent/Guardian Rights</vt:lpstr>
      <vt:lpstr>Curriculum Overview </vt:lpstr>
      <vt:lpstr>Lesson Sequence</vt:lpstr>
      <vt:lpstr>Lesson 1 Blue Is for Boys, Pink Is for Girls … or Are They?</vt:lpstr>
      <vt:lpstr>Lesson 2 Sexual Orientation, Behavior, and Identity:  How I Feel, What I Do, and Who I Am</vt:lpstr>
      <vt:lpstr>Lesson 3 Everybody’s Got Body Parts</vt:lpstr>
      <vt:lpstr>Lesson 4 Reproduction Basics</vt:lpstr>
      <vt:lpstr>Lesson 5 STI Smarts</vt:lpstr>
      <vt:lpstr>Lesson 6 Birth Control Basics</vt:lpstr>
      <vt:lpstr>Lesson 7 What If …?</vt:lpstr>
      <vt:lpstr>Lesson 8 Warning Signs: Understanding Sexual Abuse and Assault</vt:lpstr>
      <vt:lpstr>Lesson 9 Making SMART Choices</vt:lpstr>
      <vt:lpstr>Lesson 10 Let’s Talk about Sex </vt:lpstr>
      <vt:lpstr>Contact Information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2017-01-06T18:10:20Z</dcterms:created>
  <dcterms:modified xsi:type="dcterms:W3CDTF">2019-01-30T22:43:49Z</dcterms:modified>
  <cp:contentStatus/>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TC034605079991</vt:lpwstr>
  </property>
</Properties>
</file>